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0"/>
  </p:notesMasterIdLst>
  <p:sldIdLst>
    <p:sldId id="274" r:id="rId2"/>
    <p:sldId id="286" r:id="rId3"/>
    <p:sldId id="285" r:id="rId4"/>
    <p:sldId id="275" r:id="rId5"/>
    <p:sldId id="276" r:id="rId6"/>
    <p:sldId id="278" r:id="rId7"/>
    <p:sldId id="287" r:id="rId8"/>
    <p:sldId id="279" r:id="rId9"/>
    <p:sldId id="280" r:id="rId10"/>
    <p:sldId id="277" r:id="rId11"/>
    <p:sldId id="281" r:id="rId12"/>
    <p:sldId id="283" r:id="rId13"/>
    <p:sldId id="296" r:id="rId14"/>
    <p:sldId id="299" r:id="rId15"/>
    <p:sldId id="300" r:id="rId16"/>
    <p:sldId id="301" r:id="rId17"/>
    <p:sldId id="297" r:id="rId18"/>
    <p:sldId id="29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5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5913" autoAdjust="0"/>
  </p:normalViewPr>
  <p:slideViewPr>
    <p:cSldViewPr snapToGrid="0">
      <p:cViewPr varScale="1">
        <p:scale>
          <a:sx n="53" d="100"/>
          <a:sy n="53" d="100"/>
        </p:scale>
        <p:origin x="103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4F615-F8A3-429F-A376-A9A8B35545AA}" type="datetimeFigureOut">
              <a:rPr lang="en-GB" smtClean="0"/>
              <a:t>03/03/2019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BBF70-D850-43E1-94BF-730F27838868}" type="slidenum">
              <a:rPr lang="en-GB" smtClean="0"/>
              <a:t>‹#›</a:t>
            </a:fld>
            <a:endParaRPr lang="en-GB"/>
          </a:p>
        </p:txBody>
      </p:sp>
    </p:spTree>
    <p:extLst>
      <p:ext uri="{BB962C8B-B14F-4D97-AF65-F5344CB8AC3E}">
        <p14:creationId xmlns:p14="http://schemas.microsoft.com/office/powerpoint/2010/main" val="223229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1</a:t>
            </a:fld>
            <a:endParaRPr lang="en-GB"/>
          </a:p>
        </p:txBody>
      </p:sp>
    </p:spTree>
    <p:extLst>
      <p:ext uri="{BB962C8B-B14F-4D97-AF65-F5344CB8AC3E}">
        <p14:creationId xmlns:p14="http://schemas.microsoft.com/office/powerpoint/2010/main" val="153618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Responses came from surveys during first cycle; first responses</a:t>
            </a:r>
          </a:p>
          <a:p>
            <a:pPr marL="171450" indent="-171450">
              <a:buFontTx/>
              <a:buChar char="-"/>
            </a:pPr>
            <a:r>
              <a:rPr lang="en-GB" dirty="0"/>
              <a:t>We asked students to share their partner’s thinking but we did not have a discussion about this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Instead we asked them to respond to a survey asking the question “</a:t>
            </a:r>
            <a:r>
              <a:rPr lang="en-GB" sz="1200" kern="1200" dirty="0">
                <a:solidFill>
                  <a:schemeClr val="tx1"/>
                </a:solidFill>
                <a:effectLst/>
                <a:latin typeface="+mn-lt"/>
                <a:ea typeface="+mn-ea"/>
                <a:cs typeface="+mn-cs"/>
              </a:rPr>
              <a:t>Why do you think the teacher asked you to explain your partner’s thinking and not your own?”</a:t>
            </a:r>
            <a:endParaRPr lang="en-GB" dirty="0"/>
          </a:p>
          <a:p>
            <a:pPr marL="171450" indent="-171450">
              <a:buFontTx/>
              <a:buChar char="-"/>
            </a:pPr>
            <a:r>
              <a:rPr lang="en-GB" dirty="0"/>
              <a:t>Typical responses were…see slide</a:t>
            </a:r>
          </a:p>
          <a:p>
            <a:pPr marL="171450" indent="-171450">
              <a:buFontTx/>
              <a:buChar char="-"/>
            </a:pPr>
            <a:r>
              <a:rPr lang="en-GB" dirty="0"/>
              <a:t> Since then, we have discussed the purpose of sharing your partner’s ideas (made the strategy explicit) and we have noticed that they have a better understanding and appreciation of the purpose of the activity </a:t>
            </a:r>
          </a:p>
        </p:txBody>
      </p:sp>
      <p:sp>
        <p:nvSpPr>
          <p:cNvPr id="4" name="Slide Number Placeholder 3"/>
          <p:cNvSpPr>
            <a:spLocks noGrp="1"/>
          </p:cNvSpPr>
          <p:nvPr>
            <p:ph type="sldNum" sz="quarter" idx="10"/>
          </p:nvPr>
        </p:nvSpPr>
        <p:spPr/>
        <p:txBody>
          <a:bodyPr/>
          <a:lstStyle/>
          <a:p>
            <a:fld id="{353BBF70-D850-43E1-94BF-730F27838868}" type="slidenum">
              <a:rPr lang="en-GB" smtClean="0"/>
              <a:t>10</a:t>
            </a:fld>
            <a:endParaRPr lang="en-GB"/>
          </a:p>
        </p:txBody>
      </p:sp>
    </p:spTree>
    <p:extLst>
      <p:ext uri="{BB962C8B-B14F-4D97-AF65-F5344CB8AC3E}">
        <p14:creationId xmlns:p14="http://schemas.microsoft.com/office/powerpoint/2010/main" val="1510610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Strategy 2 – have enough examples of each side of the table to make the point clear</a:t>
            </a:r>
          </a:p>
          <a:p>
            <a:endParaRPr lang="en-GB" dirty="0"/>
          </a:p>
          <a:p>
            <a:r>
              <a:rPr lang="en-GB" dirty="0"/>
              <a:t>Strategy 3 – we asked students “how could we annotate the solution to the problem that we had on the board?” We had an immediate discussion about the merits of annotating and scribing. We then gave them the opportunity to annotate their own solutions. </a:t>
            </a:r>
          </a:p>
          <a:p>
            <a:endParaRPr lang="en-GB" dirty="0"/>
          </a:p>
          <a:p>
            <a:r>
              <a:rPr lang="en-GB" dirty="0"/>
              <a:t>Strategy 4 – The types were described to students previously. We had the discussion about intention of strategy beforehand and therefore students were aware of the intention and had a buy-in, strategy was successful. </a:t>
            </a:r>
          </a:p>
        </p:txBody>
      </p:sp>
      <p:sp>
        <p:nvSpPr>
          <p:cNvPr id="4" name="Slide Number Placeholder 3"/>
          <p:cNvSpPr>
            <a:spLocks noGrp="1"/>
          </p:cNvSpPr>
          <p:nvPr>
            <p:ph type="sldNum" sz="quarter" idx="10"/>
          </p:nvPr>
        </p:nvSpPr>
        <p:spPr/>
        <p:txBody>
          <a:bodyPr/>
          <a:lstStyle/>
          <a:p>
            <a:fld id="{353BBF70-D850-43E1-94BF-730F27838868}" type="slidenum">
              <a:rPr lang="en-GB" smtClean="0"/>
              <a:t>11</a:t>
            </a:fld>
            <a:endParaRPr lang="en-GB"/>
          </a:p>
        </p:txBody>
      </p:sp>
    </p:spTree>
    <p:extLst>
      <p:ext uri="{BB962C8B-B14F-4D97-AF65-F5344CB8AC3E}">
        <p14:creationId xmlns:p14="http://schemas.microsoft.com/office/powerpoint/2010/main" val="470621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did the exact same lessons (first on area and second on ratio – jointly planned)</a:t>
            </a:r>
          </a:p>
          <a:p>
            <a:endParaRPr lang="en-GB" dirty="0"/>
          </a:p>
          <a:p>
            <a:r>
              <a:rPr lang="en-GB" dirty="0"/>
              <a:t>We interviewed 3 PPI students each</a:t>
            </a:r>
          </a:p>
          <a:p>
            <a:endParaRPr lang="en-GB" dirty="0"/>
          </a:p>
          <a:p>
            <a:r>
              <a:rPr lang="en-GB" dirty="0"/>
              <a:t>We followed up observations with reflective meetings </a:t>
            </a:r>
          </a:p>
          <a:p>
            <a:endParaRPr lang="en-GB" dirty="0"/>
          </a:p>
          <a:p>
            <a:r>
              <a:rPr lang="en-GB" dirty="0"/>
              <a:t>Fr</a:t>
            </a:r>
          </a:p>
        </p:txBody>
      </p:sp>
      <p:sp>
        <p:nvSpPr>
          <p:cNvPr id="4" name="Slide Number Placeholder 3"/>
          <p:cNvSpPr>
            <a:spLocks noGrp="1"/>
          </p:cNvSpPr>
          <p:nvPr>
            <p:ph type="sldNum" sz="quarter" idx="10"/>
          </p:nvPr>
        </p:nvSpPr>
        <p:spPr/>
        <p:txBody>
          <a:bodyPr/>
          <a:lstStyle/>
          <a:p>
            <a:fld id="{353BBF70-D850-43E1-94BF-730F27838868}" type="slidenum">
              <a:rPr lang="en-GB" smtClean="0"/>
              <a:t>12</a:t>
            </a:fld>
            <a:endParaRPr lang="en-GB"/>
          </a:p>
        </p:txBody>
      </p:sp>
    </p:spTree>
    <p:extLst>
      <p:ext uri="{BB962C8B-B14F-4D97-AF65-F5344CB8AC3E}">
        <p14:creationId xmlns:p14="http://schemas.microsoft.com/office/powerpoint/2010/main" val="1066252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13</a:t>
            </a:fld>
            <a:endParaRPr lang="en-GB"/>
          </a:p>
        </p:txBody>
      </p:sp>
    </p:spTree>
    <p:extLst>
      <p:ext uri="{BB962C8B-B14F-4D97-AF65-F5344CB8AC3E}">
        <p14:creationId xmlns:p14="http://schemas.microsoft.com/office/powerpoint/2010/main" val="31824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14</a:t>
            </a:fld>
            <a:endParaRPr lang="en-GB"/>
          </a:p>
        </p:txBody>
      </p:sp>
    </p:spTree>
    <p:extLst>
      <p:ext uri="{BB962C8B-B14F-4D97-AF65-F5344CB8AC3E}">
        <p14:creationId xmlns:p14="http://schemas.microsoft.com/office/powerpoint/2010/main" val="55483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15</a:t>
            </a:fld>
            <a:endParaRPr lang="en-GB"/>
          </a:p>
        </p:txBody>
      </p:sp>
    </p:spTree>
    <p:extLst>
      <p:ext uri="{BB962C8B-B14F-4D97-AF65-F5344CB8AC3E}">
        <p14:creationId xmlns:p14="http://schemas.microsoft.com/office/powerpoint/2010/main" val="1675309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16</a:t>
            </a:fld>
            <a:endParaRPr lang="en-GB"/>
          </a:p>
        </p:txBody>
      </p:sp>
    </p:spTree>
    <p:extLst>
      <p:ext uri="{BB962C8B-B14F-4D97-AF65-F5344CB8AC3E}">
        <p14:creationId xmlns:p14="http://schemas.microsoft.com/office/powerpoint/2010/main" val="2601607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17</a:t>
            </a:fld>
            <a:endParaRPr lang="en-GB"/>
          </a:p>
        </p:txBody>
      </p:sp>
    </p:spTree>
    <p:extLst>
      <p:ext uri="{BB962C8B-B14F-4D97-AF65-F5344CB8AC3E}">
        <p14:creationId xmlns:p14="http://schemas.microsoft.com/office/powerpoint/2010/main" val="3974772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18</a:t>
            </a:fld>
            <a:endParaRPr lang="en-GB"/>
          </a:p>
        </p:txBody>
      </p:sp>
    </p:spTree>
    <p:extLst>
      <p:ext uri="{BB962C8B-B14F-4D97-AF65-F5344CB8AC3E}">
        <p14:creationId xmlns:p14="http://schemas.microsoft.com/office/powerpoint/2010/main" val="243845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Hello, etc.</a:t>
            </a:r>
          </a:p>
          <a:p>
            <a:pPr marL="0" indent="0">
              <a:buFontTx/>
              <a:buNone/>
            </a:pPr>
            <a:r>
              <a:rPr lang="en-US" dirty="0"/>
              <a:t>We will start with a short activity and we will talk </a:t>
            </a:r>
          </a:p>
        </p:txBody>
      </p:sp>
      <p:sp>
        <p:nvSpPr>
          <p:cNvPr id="4" name="Slide Number Placeholder 3"/>
          <p:cNvSpPr>
            <a:spLocks noGrp="1"/>
          </p:cNvSpPr>
          <p:nvPr>
            <p:ph type="sldNum" sz="quarter" idx="10"/>
          </p:nvPr>
        </p:nvSpPr>
        <p:spPr/>
        <p:txBody>
          <a:bodyPr/>
          <a:lstStyle/>
          <a:p>
            <a:fld id="{353BBF70-D850-43E1-94BF-730F27838868}" type="slidenum">
              <a:rPr lang="en-GB" smtClean="0"/>
              <a:t>2</a:t>
            </a:fld>
            <a:endParaRPr lang="en-GB"/>
          </a:p>
        </p:txBody>
      </p:sp>
    </p:spTree>
    <p:extLst>
      <p:ext uri="{BB962C8B-B14F-4D97-AF65-F5344CB8AC3E}">
        <p14:creationId xmlns:p14="http://schemas.microsoft.com/office/powerpoint/2010/main" val="2410903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For this activity, in a moment I will put a problem for you to solve on the board</a:t>
            </a:r>
          </a:p>
          <a:p>
            <a:r>
              <a:rPr lang="en-GB" dirty="0"/>
              <a:t>You will play the role of students</a:t>
            </a:r>
          </a:p>
          <a:p>
            <a:r>
              <a:rPr lang="en-GB" dirty="0"/>
              <a:t>But you may assume you can use your subject knowledge</a:t>
            </a:r>
          </a:p>
          <a:p>
            <a:r>
              <a:rPr lang="en-GB" dirty="0"/>
              <a:t>Also, after the TPS we will have a discussion about the activity as we </a:t>
            </a:r>
          </a:p>
        </p:txBody>
      </p:sp>
      <p:sp>
        <p:nvSpPr>
          <p:cNvPr id="4" name="Slide Number Placeholder 3"/>
          <p:cNvSpPr>
            <a:spLocks noGrp="1"/>
          </p:cNvSpPr>
          <p:nvPr>
            <p:ph type="sldNum" sz="quarter" idx="10"/>
          </p:nvPr>
        </p:nvSpPr>
        <p:spPr/>
        <p:txBody>
          <a:bodyPr/>
          <a:lstStyle/>
          <a:p>
            <a:fld id="{353BBF70-D850-43E1-94BF-730F27838868}" type="slidenum">
              <a:rPr lang="en-GB" smtClean="0"/>
              <a:t>3</a:t>
            </a:fld>
            <a:endParaRPr lang="en-GB"/>
          </a:p>
        </p:txBody>
      </p:sp>
    </p:spTree>
    <p:extLst>
      <p:ext uri="{BB962C8B-B14F-4D97-AF65-F5344CB8AC3E}">
        <p14:creationId xmlns:p14="http://schemas.microsoft.com/office/powerpoint/2010/main" val="3373882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someone asks, they can make the assumptions they deem necessary to approach the problem. Reflect if they’re </a:t>
            </a:r>
            <a:r>
              <a:rPr lang="en-US"/>
              <a:t>necessary or not.</a:t>
            </a:r>
          </a:p>
          <a:p>
            <a:pPr marL="171450" indent="-171450">
              <a:buFontTx/>
              <a:buChar char="-"/>
            </a:pPr>
            <a:endParaRPr lang="en-US"/>
          </a:p>
          <a:p>
            <a:pPr marL="171450" indent="-171450">
              <a:buFontTx/>
              <a:buChar char="-"/>
            </a:pPr>
            <a:endParaRPr lang="en-US"/>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4</a:t>
            </a:fld>
            <a:endParaRPr lang="en-GB"/>
          </a:p>
        </p:txBody>
      </p:sp>
    </p:spTree>
    <p:extLst>
      <p:ext uri="{BB962C8B-B14F-4D97-AF65-F5344CB8AC3E}">
        <p14:creationId xmlns:p14="http://schemas.microsoft.com/office/powerpoint/2010/main" val="597160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sng" dirty="0">
                <a:solidFill>
                  <a:srgbClr val="002060"/>
                </a:solidFill>
              </a:rPr>
              <a:t>TPS</a:t>
            </a:r>
            <a:endParaRPr lang="en-GB" altLang="en-US" sz="1200" u="sng"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altLang="en-US" sz="1200" dirty="0">
                <a:solidFill>
                  <a:srgbClr val="002060"/>
                </a:solidFill>
              </a:rPr>
              <a:t>Why do I ask you to present your partner’s ideas and not your own? </a:t>
            </a:r>
          </a:p>
          <a:p>
            <a:pPr marL="171450" indent="-171450">
              <a:buFontTx/>
              <a:buChar char="-"/>
            </a:pPr>
            <a:r>
              <a:rPr lang="en-US" dirty="0"/>
              <a:t>Why might it be important to listen? </a:t>
            </a:r>
          </a:p>
          <a:p>
            <a:pPr marL="171450" indent="-171450">
              <a:buFontTx/>
              <a:buChar char="-"/>
            </a:pPr>
            <a:endParaRPr lang="en-US" dirty="0"/>
          </a:p>
          <a:p>
            <a:pPr marL="0" indent="0">
              <a:buFontTx/>
              <a:buNone/>
            </a:pPr>
            <a:r>
              <a:rPr lang="en-US" u="sng" dirty="0"/>
              <a:t>Table</a:t>
            </a:r>
          </a:p>
          <a:p>
            <a:pPr marL="171450" indent="-171450">
              <a:buFontTx/>
              <a:buChar char="-"/>
            </a:pPr>
            <a:r>
              <a:rPr lang="en-US" dirty="0"/>
              <a:t>What is the difference between the two sides of the table?</a:t>
            </a:r>
          </a:p>
          <a:p>
            <a:pPr marL="171450" indent="-171450">
              <a:buFontTx/>
              <a:buChar char="-"/>
            </a:pPr>
            <a:r>
              <a:rPr lang="en-US" dirty="0"/>
              <a:t>What does the left / right side represent?</a:t>
            </a:r>
          </a:p>
          <a:p>
            <a:pPr marL="171450" indent="-171450">
              <a:buFontTx/>
              <a:buChar char="-"/>
            </a:pPr>
            <a:r>
              <a:rPr lang="en-US" dirty="0"/>
              <a:t>Why might it be important to separate the two?</a:t>
            </a:r>
          </a:p>
          <a:p>
            <a:pPr marL="0" indent="0">
              <a:buFontTx/>
              <a:buNone/>
            </a:pPr>
            <a:endParaRPr lang="en-US" dirty="0"/>
          </a:p>
          <a:p>
            <a:pPr marL="0" indent="0">
              <a:buFontTx/>
              <a:buNone/>
            </a:pPr>
            <a:r>
              <a:rPr lang="en-US" u="sng" dirty="0"/>
              <a:t>Scribing</a:t>
            </a:r>
          </a:p>
          <a:p>
            <a:pPr marL="171450" indent="-171450">
              <a:buFontTx/>
              <a:buChar char="-"/>
            </a:pPr>
            <a:r>
              <a:rPr lang="en-US" dirty="0"/>
              <a:t>Why do you think I wrote on the board exactly what you said even if it was wrong?</a:t>
            </a:r>
          </a:p>
          <a:p>
            <a:pPr marL="171450" indent="-171450">
              <a:buFontTx/>
              <a:buChar char="-"/>
            </a:pPr>
            <a:r>
              <a:rPr lang="en-US" dirty="0"/>
              <a:t>Why might it be important?</a:t>
            </a:r>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5</a:t>
            </a:fld>
            <a:endParaRPr lang="en-GB"/>
          </a:p>
        </p:txBody>
      </p:sp>
    </p:spTree>
    <p:extLst>
      <p:ext uri="{BB962C8B-B14F-4D97-AF65-F5344CB8AC3E}">
        <p14:creationId xmlns:p14="http://schemas.microsoft.com/office/powerpoint/2010/main" val="418115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Let’s discuss ideas as a group</a:t>
            </a:r>
          </a:p>
          <a:p>
            <a:pPr marL="171450" indent="-171450">
              <a:buFontTx/>
              <a:buChar char="-"/>
            </a:pPr>
            <a:r>
              <a:rPr lang="en-GB" dirty="0"/>
              <a:t>“Adam” how did your partner propose to tackle this problem? </a:t>
            </a:r>
          </a:p>
          <a:p>
            <a:pPr marL="171450" indent="-171450">
              <a:buFontTx/>
              <a:buChar char="-"/>
            </a:pPr>
            <a:r>
              <a:rPr lang="en-GB" dirty="0"/>
              <a:t>Did you agree? Did you have a different method? Did you have any comments? Did your partner lay out the work in a different way? </a:t>
            </a:r>
          </a:p>
          <a:p>
            <a:pPr marL="171450" indent="-171450">
              <a:buFontTx/>
              <a:buChar char="-"/>
            </a:pPr>
            <a:r>
              <a:rPr lang="en-GB" dirty="0"/>
              <a:t>What information would you need to have to answer this question? </a:t>
            </a:r>
          </a:p>
          <a:p>
            <a:pPr marL="171450" indent="-171450">
              <a:buFontTx/>
              <a:buChar char="-"/>
            </a:pPr>
            <a:r>
              <a:rPr lang="en-GB" b="1" dirty="0"/>
              <a:t>Once we’ve stepped out of the role-play, draw their attention to the need for this strategy being that students were not always giving these types of responses. (missing the point/not realising) </a:t>
            </a:r>
          </a:p>
          <a:p>
            <a:pPr marL="171450" indent="-171450">
              <a:buFontTx/>
              <a:buChar char="-"/>
            </a:pPr>
            <a:r>
              <a:rPr lang="en-GB" b="1" dirty="0"/>
              <a:t>This response was not the response we had initially from our students</a:t>
            </a:r>
          </a:p>
          <a:p>
            <a:pPr marL="171450" indent="-171450">
              <a:buFontTx/>
              <a:buChar char="-"/>
            </a:pPr>
            <a:r>
              <a:rPr lang="en-GB" b="1" dirty="0"/>
              <a:t>Before we tell you more about our student’s initial responses, we would like to introduce the project</a:t>
            </a:r>
            <a:endParaRPr lang="en-GB" dirty="0"/>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6</a:t>
            </a:fld>
            <a:endParaRPr lang="en-GB"/>
          </a:p>
        </p:txBody>
      </p:sp>
    </p:spTree>
    <p:extLst>
      <p:ext uri="{BB962C8B-B14F-4D97-AF65-F5344CB8AC3E}">
        <p14:creationId xmlns:p14="http://schemas.microsoft.com/office/powerpoint/2010/main" val="2638189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7</a:t>
            </a:fld>
            <a:endParaRPr lang="en-GB"/>
          </a:p>
        </p:txBody>
      </p:sp>
    </p:spTree>
    <p:extLst>
      <p:ext uri="{BB962C8B-B14F-4D97-AF65-F5344CB8AC3E}">
        <p14:creationId xmlns:p14="http://schemas.microsoft.com/office/powerpoint/2010/main" val="827486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ensured that BCRB target group was represented and the focus of our study. </a:t>
            </a:r>
          </a:p>
          <a:p>
            <a:endParaRPr lang="en-GB" dirty="0"/>
          </a:p>
          <a:p>
            <a:r>
              <a:rPr lang="en-GB" dirty="0"/>
              <a:t>At the same time we started this project with Pete, which was very timely given the priorities of the school (closing the gap of PPI/BCRB) and the shift to mixed attainment </a:t>
            </a:r>
          </a:p>
        </p:txBody>
      </p:sp>
      <p:sp>
        <p:nvSpPr>
          <p:cNvPr id="4" name="Slide Number Placeholder 3"/>
          <p:cNvSpPr>
            <a:spLocks noGrp="1"/>
          </p:cNvSpPr>
          <p:nvPr>
            <p:ph type="sldNum" sz="quarter" idx="10"/>
          </p:nvPr>
        </p:nvSpPr>
        <p:spPr/>
        <p:txBody>
          <a:bodyPr/>
          <a:lstStyle/>
          <a:p>
            <a:fld id="{353BBF70-D850-43E1-94BF-730F27838868}" type="slidenum">
              <a:rPr lang="en-GB" smtClean="0"/>
              <a:t>8</a:t>
            </a:fld>
            <a:endParaRPr lang="en-GB"/>
          </a:p>
        </p:txBody>
      </p:sp>
    </p:spTree>
    <p:extLst>
      <p:ext uri="{BB962C8B-B14F-4D97-AF65-F5344CB8AC3E}">
        <p14:creationId xmlns:p14="http://schemas.microsoft.com/office/powerpoint/2010/main" val="3252680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cycles of the project so far:</a:t>
            </a:r>
          </a:p>
          <a:p>
            <a:pPr marL="171450" indent="-171450">
              <a:buFontTx/>
              <a:buChar char="-"/>
            </a:pPr>
            <a:r>
              <a:rPr lang="en-GB" dirty="0"/>
              <a:t>Each cycle included planning, delivering, evaluating </a:t>
            </a:r>
          </a:p>
          <a:p>
            <a:pPr marL="171450" indent="-171450">
              <a:buFontTx/>
              <a:buChar char="-"/>
            </a:pPr>
            <a:r>
              <a:rPr lang="en-GB" dirty="0"/>
              <a:t>Cycle 1: first 2 strategies </a:t>
            </a:r>
          </a:p>
          <a:p>
            <a:pPr marL="171450" indent="-171450">
              <a:buFontTx/>
              <a:buChar char="-"/>
            </a:pPr>
            <a:r>
              <a:rPr lang="en-GB" dirty="0"/>
              <a:t>Cycle 2: last 2 strategies </a:t>
            </a:r>
          </a:p>
        </p:txBody>
      </p:sp>
      <p:sp>
        <p:nvSpPr>
          <p:cNvPr id="4" name="Slide Number Placeholder 3"/>
          <p:cNvSpPr>
            <a:spLocks noGrp="1"/>
          </p:cNvSpPr>
          <p:nvPr>
            <p:ph type="sldNum" sz="quarter" idx="10"/>
          </p:nvPr>
        </p:nvSpPr>
        <p:spPr/>
        <p:txBody>
          <a:bodyPr/>
          <a:lstStyle/>
          <a:p>
            <a:fld id="{353BBF70-D850-43E1-94BF-730F27838868}" type="slidenum">
              <a:rPr lang="en-GB" smtClean="0"/>
              <a:t>9</a:t>
            </a:fld>
            <a:endParaRPr lang="en-GB"/>
          </a:p>
        </p:txBody>
      </p:sp>
    </p:spTree>
    <p:extLst>
      <p:ext uri="{BB962C8B-B14F-4D97-AF65-F5344CB8AC3E}">
        <p14:creationId xmlns:p14="http://schemas.microsoft.com/office/powerpoint/2010/main" val="239948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3/3/2019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3/3/2019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3/3/2019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isiblemathspedagogy.wordpres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visiblemathspedagogy.wordpress.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A00159-BAD9-4C59-863D-0AE7B9BB95BE}"/>
              </a:ext>
            </a:extLst>
          </p:cNvPr>
          <p:cNvSpPr txBox="1">
            <a:spLocks/>
          </p:cNvSpPr>
          <p:nvPr/>
        </p:nvSpPr>
        <p:spPr bwMode="auto">
          <a:xfrm>
            <a:off x="1955800" y="440531"/>
            <a:ext cx="8280400"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lgn="l" defTabSz="914400" eaLnBrk="1" hangingPunct="1">
              <a:defRPr/>
            </a:pPr>
            <a:r>
              <a:rPr kumimoji="0" lang="en-GB" altLang="en-US" sz="2800" b="1" i="0" u="none" strike="noStrike" kern="1200" cap="none" spc="0" normalizeH="0" baseline="0" noProof="0" dirty="0">
                <a:ln>
                  <a:noFill/>
                </a:ln>
                <a:solidFill>
                  <a:srgbClr val="002060"/>
                </a:solidFill>
                <a:effectLst/>
                <a:uLnTx/>
                <a:uFillTx/>
                <a:latin typeface="Calibri"/>
                <a:ea typeface="+mj-ea"/>
                <a:cs typeface="+mj-cs"/>
              </a:rPr>
              <a:t>Mixed Attainment Maths Conference (London IoE) Workshop on Saturday 26</a:t>
            </a:r>
            <a:r>
              <a:rPr kumimoji="0" lang="en-GB" altLang="en-US" sz="2800" b="1" i="0" u="none" strike="noStrike" kern="1200" cap="none" spc="0" normalizeH="0" baseline="30000" noProof="0" dirty="0">
                <a:ln>
                  <a:noFill/>
                </a:ln>
                <a:solidFill>
                  <a:srgbClr val="002060"/>
                </a:solidFill>
                <a:effectLst/>
                <a:uLnTx/>
                <a:uFillTx/>
                <a:latin typeface="Calibri"/>
                <a:ea typeface="+mj-ea"/>
                <a:cs typeface="+mj-cs"/>
              </a:rPr>
              <a:t>th</a:t>
            </a:r>
            <a:r>
              <a:rPr kumimoji="0" lang="en-GB" altLang="en-US" sz="2800" b="1" i="0" u="none" strike="noStrike" kern="1200" cap="none" spc="0" normalizeH="0" baseline="0" noProof="0" dirty="0">
                <a:ln>
                  <a:noFill/>
                </a:ln>
                <a:solidFill>
                  <a:srgbClr val="002060"/>
                </a:solidFill>
                <a:effectLst/>
                <a:uLnTx/>
                <a:uFillTx/>
                <a:latin typeface="Calibri"/>
                <a:ea typeface="+mj-ea"/>
                <a:cs typeface="+mj-cs"/>
              </a:rPr>
              <a:t> January 2019</a:t>
            </a:r>
            <a:br>
              <a:rPr kumimoji="0" lang="en-GB" altLang="en-US" sz="28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r>
              <a:rPr lang="en-GB" altLang="en-US" sz="2800" i="1" dirty="0">
                <a:solidFill>
                  <a:srgbClr val="C00000"/>
                </a:solidFill>
                <a:effectLst>
                  <a:outerShdw blurRad="38100" dist="38100" dir="2700000" algn="tl">
                    <a:srgbClr val="000000">
                      <a:alpha val="43137"/>
                    </a:srgbClr>
                  </a:outerShdw>
                </a:effectLst>
                <a:latin typeface="Calibri"/>
              </a:rPr>
              <a:t>Visible Maths Pedagogy </a:t>
            </a:r>
            <a:br>
              <a:rPr kumimoji="0" lang="en-GB" altLang="en-US" sz="2800" b="0" i="0" u="none" strike="noStrike" kern="1200" cap="none" spc="0" normalizeH="0" baseline="0" noProof="0" dirty="0">
                <a:ln>
                  <a:noFill/>
                </a:ln>
                <a:solidFill>
                  <a:sysClr val="windowText" lastClr="00000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Tiago Carvalho/Alba </a:t>
            </a:r>
            <a:r>
              <a:rPr kumimoji="0" lang="en-GB" altLang="en-US" sz="2400" b="1" i="0" u="none" strike="noStrike" kern="1200" cap="none" spc="0" normalizeH="0" baseline="0" noProof="0" dirty="0" err="1">
                <a:ln>
                  <a:noFill/>
                </a:ln>
                <a:solidFill>
                  <a:srgbClr val="002060"/>
                </a:solidFill>
                <a:effectLst/>
                <a:uLnTx/>
                <a:uFillTx/>
                <a:latin typeface="Calibri"/>
                <a:ea typeface="+mj-ea"/>
                <a:cs typeface="+mj-cs"/>
              </a:rPr>
              <a:t>Fejzo</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Stoke Newington School</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London Borough of Hackney</a:t>
            </a:r>
          </a:p>
          <a:p>
            <a:pPr lvl="0" algn="l" defTabSz="914400" eaLnBrk="1" hangingPunct="1">
              <a:defRPr/>
            </a:pPr>
            <a:r>
              <a:rPr lang="en-GB" altLang="en-US" sz="2400" b="1" dirty="0">
                <a:solidFill>
                  <a:srgbClr val="002060"/>
                </a:solidFill>
                <a:latin typeface="Calibri"/>
                <a:hlinkClick r:id="rId3"/>
              </a:rPr>
              <a:t>www.visiblemathspedagogy.wordpress.com</a:t>
            </a:r>
            <a:endParaRPr lang="en-GB" altLang="en-US" sz="2400" b="1" dirty="0">
              <a:solidFill>
                <a:srgbClr val="002060"/>
              </a:solidFill>
              <a:latin typeface="Calibri"/>
            </a:endParaRPr>
          </a:p>
          <a:p>
            <a:pPr lvl="0" algn="l" defTabSz="914400" eaLnBrk="1" hangingPunct="1">
              <a:defRPr/>
            </a:pP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Pete Wright</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UCL Institute of Education</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pete.wright@ucl.ac.uk</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a:t>
            </a:r>
            <a:r>
              <a:rPr kumimoji="0" lang="en-GB" altLang="en-US" sz="2400" b="1" i="0" u="none" strike="noStrike" kern="1200" cap="none" spc="0" normalizeH="0" baseline="0" noProof="0" dirty="0" err="1">
                <a:ln>
                  <a:noFill/>
                </a:ln>
                <a:solidFill>
                  <a:srgbClr val="002060"/>
                </a:solidFill>
                <a:effectLst/>
                <a:uLnTx/>
                <a:uFillTx/>
                <a:latin typeface="Calibri"/>
                <a:ea typeface="+mj-ea"/>
                <a:cs typeface="+mj-cs"/>
              </a:rPr>
              <a:t>PeteWrightIOE</a:t>
            </a:r>
            <a:br>
              <a:rPr kumimoji="0" lang="en-GB" altLang="en-US" sz="2800" b="0"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sng" strike="noStrike" kern="1200" cap="none" spc="0" normalizeH="0" baseline="0" noProof="0" dirty="0">
                <a:ln>
                  <a:noFill/>
                </a:ln>
                <a:solidFill>
                  <a:srgbClr val="002060"/>
                </a:solidFill>
                <a:effectLst/>
                <a:uLnTx/>
                <a:uFillTx/>
                <a:latin typeface="Calibri"/>
                <a:ea typeface="+mj-ea"/>
                <a:cs typeface="+mj-cs"/>
              </a:rPr>
              <a:t>www.maths-socialjustice.weebly.com</a:t>
            </a: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 </a:t>
            </a:r>
            <a:br>
              <a:rPr kumimoji="0" lang="en-GB" altLang="en-US" sz="2400" b="0" i="0" u="none" strike="noStrike" kern="1200" cap="none" spc="0" normalizeH="0" baseline="0" noProof="0" dirty="0">
                <a:ln>
                  <a:noFill/>
                </a:ln>
                <a:solidFill>
                  <a:srgbClr val="002060"/>
                </a:solidFill>
                <a:effectLst/>
                <a:uLnTx/>
                <a:uFillTx/>
                <a:latin typeface="Calibri"/>
                <a:ea typeface="+mj-ea"/>
                <a:cs typeface="+mj-cs"/>
              </a:rPr>
            </a:br>
            <a:endParaRPr kumimoji="0" lang="en-GB" altLang="en-US" sz="2400" b="0" i="0" u="none" strike="noStrike" kern="1200" cap="none" spc="0" normalizeH="0" baseline="0" noProof="0" dirty="0">
              <a:ln>
                <a:noFill/>
              </a:ln>
              <a:solidFill>
                <a:srgbClr val="C00000"/>
              </a:solidFill>
              <a:effectLst/>
              <a:uLnTx/>
              <a:uFillTx/>
              <a:latin typeface="Calibri"/>
              <a:ea typeface="+mj-ea"/>
              <a:cs typeface="+mj-cs"/>
            </a:endParaRPr>
          </a:p>
        </p:txBody>
      </p:sp>
    </p:spTree>
    <p:extLst>
      <p:ext uri="{BB962C8B-B14F-4D97-AF65-F5344CB8AC3E}">
        <p14:creationId xmlns:p14="http://schemas.microsoft.com/office/powerpoint/2010/main" val="20270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2602891" y="240074"/>
            <a:ext cx="6986217" cy="616744"/>
          </a:xfrm>
          <a:prstGeom prst="rect">
            <a:avLst/>
          </a:prstGeom>
          <a:solidFill>
            <a:schemeClr val="accent2">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a:t>Strategy 1. Sharing your partner’s thinking through TPS</a:t>
            </a:r>
          </a:p>
        </p:txBody>
      </p:sp>
      <p:sp>
        <p:nvSpPr>
          <p:cNvPr id="4" name="Speech Bubble: Rectangle with Corners Rounded 3">
            <a:extLst>
              <a:ext uri="{FF2B5EF4-FFF2-40B4-BE49-F238E27FC236}">
                <a16:creationId xmlns:a16="http://schemas.microsoft.com/office/drawing/2014/main" id="{C9142A15-D986-4D75-B186-D99A3717E861}"/>
              </a:ext>
            </a:extLst>
          </p:cNvPr>
          <p:cNvSpPr/>
          <p:nvPr/>
        </p:nvSpPr>
        <p:spPr>
          <a:xfrm>
            <a:off x="609600" y="2183954"/>
            <a:ext cx="4432300" cy="977900"/>
          </a:xfrm>
          <a:prstGeom prst="wedgeRoundRectCallout">
            <a:avLst>
              <a:gd name="adj1" fmla="val 37619"/>
              <a:gd name="adj2" fmla="val -6920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“I think it was to see if you listen to your partner”</a:t>
            </a:r>
          </a:p>
        </p:txBody>
      </p:sp>
      <p:sp>
        <p:nvSpPr>
          <p:cNvPr id="6" name="Speech Bubble: Rectangle with Corners Rounded 5">
            <a:extLst>
              <a:ext uri="{FF2B5EF4-FFF2-40B4-BE49-F238E27FC236}">
                <a16:creationId xmlns:a16="http://schemas.microsoft.com/office/drawing/2014/main" id="{6A2538D5-25D0-456C-A5CF-DDDC4577A0D0}"/>
              </a:ext>
            </a:extLst>
          </p:cNvPr>
          <p:cNvSpPr/>
          <p:nvPr/>
        </p:nvSpPr>
        <p:spPr>
          <a:xfrm>
            <a:off x="6096000" y="2624433"/>
            <a:ext cx="4432300" cy="616744"/>
          </a:xfrm>
          <a:prstGeom prst="wedgeRoundRectCallout">
            <a:avLst>
              <a:gd name="adj1" fmla="val 1803"/>
              <a:gd name="adj2" fmla="val -75703"/>
              <a:gd name="adj3" fmla="val 16667"/>
            </a:avLst>
          </a:prstGeom>
          <a:ln>
            <a:solidFill>
              <a:srgbClr val="DF35B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“to prove you listen”</a:t>
            </a:r>
          </a:p>
        </p:txBody>
      </p:sp>
      <p:sp>
        <p:nvSpPr>
          <p:cNvPr id="9" name="Speech Bubble: Rectangle with Corners Rounded 8">
            <a:extLst>
              <a:ext uri="{FF2B5EF4-FFF2-40B4-BE49-F238E27FC236}">
                <a16:creationId xmlns:a16="http://schemas.microsoft.com/office/drawing/2014/main" id="{B12A5733-CC61-4F2C-BA93-A3A89BE6A8AA}"/>
              </a:ext>
            </a:extLst>
          </p:cNvPr>
          <p:cNvSpPr/>
          <p:nvPr/>
        </p:nvSpPr>
        <p:spPr>
          <a:xfrm>
            <a:off x="495300" y="3714398"/>
            <a:ext cx="4432300" cy="616744"/>
          </a:xfrm>
          <a:prstGeom prst="wedgeRoundRectCallout">
            <a:avLst>
              <a:gd name="adj1" fmla="val 36473"/>
              <a:gd name="adj2" fmla="val -9217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a:t>
            </a:r>
            <a:r>
              <a:rPr lang="en-GB" dirty="0">
                <a:latin typeface="Calibri" panose="020F0502020204030204" pitchFamily="34" charset="0"/>
                <a:ea typeface="Calibri" panose="020F0502020204030204" pitchFamily="34" charset="0"/>
                <a:cs typeface="Times New Roman" panose="02020603050405020304" pitchFamily="18" charset="0"/>
              </a:rPr>
              <a:t>So if I don’t understand I can ask my partner for help”</a:t>
            </a:r>
            <a:endParaRPr lang="en-GB" dirty="0"/>
          </a:p>
        </p:txBody>
      </p:sp>
      <p:sp>
        <p:nvSpPr>
          <p:cNvPr id="11" name="Speech Bubble: Rectangle with Corners Rounded 10">
            <a:extLst>
              <a:ext uri="{FF2B5EF4-FFF2-40B4-BE49-F238E27FC236}">
                <a16:creationId xmlns:a16="http://schemas.microsoft.com/office/drawing/2014/main" id="{D9B2B7F0-D52B-492E-9C18-E33EB115F5DB}"/>
              </a:ext>
            </a:extLst>
          </p:cNvPr>
          <p:cNvSpPr/>
          <p:nvPr/>
        </p:nvSpPr>
        <p:spPr>
          <a:xfrm>
            <a:off x="6096000" y="4021299"/>
            <a:ext cx="4432300" cy="616744"/>
          </a:xfrm>
          <a:prstGeom prst="wedgeRoundRectCallout">
            <a:avLst>
              <a:gd name="adj1" fmla="val 1803"/>
              <a:gd name="adj2" fmla="val -75703"/>
              <a:gd name="adj3" fmla="val 16667"/>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“to test our listening skills”</a:t>
            </a:r>
          </a:p>
        </p:txBody>
      </p:sp>
      <p:sp>
        <p:nvSpPr>
          <p:cNvPr id="13" name="Speech Bubble: Rectangle with Corners Rounded 12">
            <a:extLst>
              <a:ext uri="{FF2B5EF4-FFF2-40B4-BE49-F238E27FC236}">
                <a16:creationId xmlns:a16="http://schemas.microsoft.com/office/drawing/2014/main" id="{6319F25C-D8FA-4C34-99BC-6B6A30E948B0}"/>
              </a:ext>
            </a:extLst>
          </p:cNvPr>
          <p:cNvSpPr/>
          <p:nvPr/>
        </p:nvSpPr>
        <p:spPr>
          <a:xfrm>
            <a:off x="609600" y="5349775"/>
            <a:ext cx="4432300" cy="885564"/>
          </a:xfrm>
          <a:prstGeom prst="wedgeRoundRectCallout">
            <a:avLst>
              <a:gd name="adj1" fmla="val 35613"/>
              <a:gd name="adj2" fmla="val -128066"/>
              <a:gd name="adj3" fmla="val 16667"/>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Calibri" panose="020F0502020204030204" pitchFamily="34" charset="0"/>
                <a:ea typeface="Calibri" panose="020F0502020204030204" pitchFamily="34" charset="0"/>
                <a:cs typeface="Times New Roman" panose="02020603050405020304" pitchFamily="18" charset="0"/>
              </a:rPr>
              <a:t>“Because it helps you to understand different opinions on the maths problems and different paths to the answer”</a:t>
            </a:r>
            <a:endParaRPr lang="en-GB" dirty="0"/>
          </a:p>
        </p:txBody>
      </p:sp>
      <p:sp>
        <p:nvSpPr>
          <p:cNvPr id="14" name="Speech Bubble: Rectangle with Corners Rounded 13">
            <a:extLst>
              <a:ext uri="{FF2B5EF4-FFF2-40B4-BE49-F238E27FC236}">
                <a16:creationId xmlns:a16="http://schemas.microsoft.com/office/drawing/2014/main" id="{B66A5287-0839-472C-B497-139642FACAE7}"/>
              </a:ext>
            </a:extLst>
          </p:cNvPr>
          <p:cNvSpPr/>
          <p:nvPr/>
        </p:nvSpPr>
        <p:spPr>
          <a:xfrm>
            <a:off x="6426200" y="5409880"/>
            <a:ext cx="4432300" cy="885564"/>
          </a:xfrm>
          <a:prstGeom prst="wedgeRoundRectCallout">
            <a:avLst>
              <a:gd name="adj1" fmla="val -37739"/>
              <a:gd name="adj2" fmla="val -107988"/>
              <a:gd name="adj3" fmla="val 16667"/>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Calibri" panose="020F0502020204030204" pitchFamily="34" charset="0"/>
                <a:cs typeface="Times New Roman" panose="02020603050405020304" pitchFamily="18" charset="0"/>
              </a:rPr>
              <a:t>“</a:t>
            </a:r>
            <a:r>
              <a:rPr lang="en-GB" dirty="0"/>
              <a:t>Because you can get two different perspective[s] and it may help you finalise your idea”</a:t>
            </a:r>
          </a:p>
        </p:txBody>
      </p:sp>
      <p:sp>
        <p:nvSpPr>
          <p:cNvPr id="2" name="Rectangle 1">
            <a:extLst>
              <a:ext uri="{FF2B5EF4-FFF2-40B4-BE49-F238E27FC236}">
                <a16:creationId xmlns:a16="http://schemas.microsoft.com/office/drawing/2014/main" id="{82F1797C-3AEF-471E-A7F8-00B98177EF66}"/>
              </a:ext>
            </a:extLst>
          </p:cNvPr>
          <p:cNvSpPr/>
          <p:nvPr/>
        </p:nvSpPr>
        <p:spPr>
          <a:xfrm>
            <a:off x="2758515" y="1151220"/>
            <a:ext cx="6096000" cy="646331"/>
          </a:xfrm>
          <a:prstGeom prst="rect">
            <a:avLst/>
          </a:prstGeom>
          <a:solidFill>
            <a:schemeClr val="bg1"/>
          </a:solidFill>
        </p:spPr>
        <p:txBody>
          <a:bodyPr>
            <a:spAutoFit/>
          </a:bodyPr>
          <a:lstStyle/>
          <a:p>
            <a:pPr lvl="0" algn="ctr" defTabSz="914400">
              <a:defRPr/>
            </a:pPr>
            <a:r>
              <a:rPr lang="en-GB" dirty="0"/>
              <a:t>“Why do you think the teacher asked you to explain your partner’s thinking and not your own?”</a:t>
            </a:r>
          </a:p>
        </p:txBody>
      </p:sp>
    </p:spTree>
    <p:extLst>
      <p:ext uri="{BB962C8B-B14F-4D97-AF65-F5344CB8AC3E}">
        <p14:creationId xmlns:p14="http://schemas.microsoft.com/office/powerpoint/2010/main" val="299321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1"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CB7298-3216-49BD-AB4D-ED301FBDA536}"/>
              </a:ext>
            </a:extLst>
          </p:cNvPr>
          <p:cNvSpPr txBox="1"/>
          <p:nvPr/>
        </p:nvSpPr>
        <p:spPr>
          <a:xfrm>
            <a:off x="6234953" y="183676"/>
            <a:ext cx="5526041"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3. </a:t>
            </a:r>
            <a:r>
              <a:rPr lang="en-GB" sz="2000" dirty="0"/>
              <a:t>Scribing for students when presenting ideas</a:t>
            </a:r>
          </a:p>
          <a:p>
            <a:endParaRPr lang="en-GB" sz="2000" dirty="0"/>
          </a:p>
          <a:p>
            <a:pPr marL="342900" indent="-342900">
              <a:buFontTx/>
              <a:buChar char="-"/>
            </a:pPr>
            <a:r>
              <a:rPr lang="en-GB" sz="2000" dirty="0"/>
              <a:t>Write down exactly students say</a:t>
            </a:r>
          </a:p>
          <a:p>
            <a:pPr marL="342900" indent="-342900">
              <a:buFontTx/>
              <a:buChar char="-"/>
            </a:pPr>
            <a:r>
              <a:rPr lang="en-GB" sz="2000" dirty="0"/>
              <a:t>Intention was to draw out </a:t>
            </a:r>
          </a:p>
          <a:p>
            <a:pPr marL="800100" lvl="1" indent="-342900">
              <a:buFontTx/>
              <a:buChar char="-"/>
            </a:pPr>
            <a:r>
              <a:rPr lang="en-GB" sz="2000" dirty="0"/>
              <a:t>Ambiguities</a:t>
            </a:r>
          </a:p>
          <a:p>
            <a:pPr marL="800100" lvl="1" indent="-342900">
              <a:buFontTx/>
              <a:buChar char="-"/>
            </a:pPr>
            <a:r>
              <a:rPr lang="en-GB" sz="2000" dirty="0"/>
              <a:t>Highlight informal language and discuss mathematical alternatives</a:t>
            </a:r>
          </a:p>
          <a:p>
            <a:pPr marL="342900" indent="-342900">
              <a:buFontTx/>
              <a:buChar char="-"/>
            </a:pPr>
            <a:r>
              <a:rPr lang="en-GB" sz="2000" dirty="0"/>
              <a:t>Annotation </a:t>
            </a:r>
          </a:p>
          <a:p>
            <a:pPr marL="800100" lvl="1" indent="-342900">
              <a:buFontTx/>
              <a:buChar char="-"/>
            </a:pPr>
            <a:r>
              <a:rPr lang="en-GB" sz="2000" dirty="0"/>
              <a:t>Ask students to improve solution and annotate in a different colour</a:t>
            </a:r>
          </a:p>
        </p:txBody>
      </p:sp>
      <p:sp>
        <p:nvSpPr>
          <p:cNvPr id="5" name="TextBox 4">
            <a:extLst>
              <a:ext uri="{FF2B5EF4-FFF2-40B4-BE49-F238E27FC236}">
                <a16:creationId xmlns:a16="http://schemas.microsoft.com/office/drawing/2014/main" id="{94E9140D-66D9-45FD-A24A-D87DB568C97E}"/>
              </a:ext>
            </a:extLst>
          </p:cNvPr>
          <p:cNvSpPr txBox="1"/>
          <p:nvPr/>
        </p:nvSpPr>
        <p:spPr>
          <a:xfrm>
            <a:off x="431006" y="183676"/>
            <a:ext cx="4965699"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2. </a:t>
            </a:r>
            <a:r>
              <a:rPr lang="en-GB" sz="2000" dirty="0"/>
              <a:t>Separating reasoning from working out by using a table</a:t>
            </a:r>
          </a:p>
          <a:p>
            <a:r>
              <a:rPr lang="en-GB" sz="2000" dirty="0"/>
              <a:t> </a:t>
            </a:r>
          </a:p>
          <a:p>
            <a:pPr marL="342900" lvl="1" indent="-342900">
              <a:buFontTx/>
              <a:buChar char="-"/>
            </a:pPr>
            <a:r>
              <a:rPr lang="en-GB" sz="2000" dirty="0"/>
              <a:t>No prior discussion</a:t>
            </a:r>
          </a:p>
          <a:p>
            <a:pPr marL="342900" lvl="1" indent="-342900">
              <a:buFontTx/>
              <a:buChar char="-"/>
            </a:pPr>
            <a:r>
              <a:rPr lang="en-GB" sz="2000" dirty="0"/>
              <a:t>Present student’s contributions on the board in a table </a:t>
            </a:r>
          </a:p>
          <a:p>
            <a:pPr marL="342900" lvl="1" indent="-342900">
              <a:buFontTx/>
              <a:buChar char="-"/>
            </a:pPr>
            <a:r>
              <a:rPr lang="en-GB" sz="2000" dirty="0"/>
              <a:t>Ask students to name each side of the table</a:t>
            </a:r>
          </a:p>
          <a:p>
            <a:pPr marL="342900" lvl="1" indent="-342900">
              <a:buFontTx/>
              <a:buChar char="-"/>
            </a:pPr>
            <a:r>
              <a:rPr lang="en-GB" sz="2000" dirty="0"/>
              <a:t>Students suggested calculations/working out vs explanations/method/why we’re doing what doing</a:t>
            </a:r>
          </a:p>
        </p:txBody>
      </p:sp>
      <p:sp>
        <p:nvSpPr>
          <p:cNvPr id="7" name="TextBox 6">
            <a:extLst>
              <a:ext uri="{FF2B5EF4-FFF2-40B4-BE49-F238E27FC236}">
                <a16:creationId xmlns:a16="http://schemas.microsoft.com/office/drawing/2014/main" id="{4EA374B3-9B7A-4B9B-A48B-85BDB82C206E}"/>
              </a:ext>
            </a:extLst>
          </p:cNvPr>
          <p:cNvSpPr txBox="1"/>
          <p:nvPr/>
        </p:nvSpPr>
        <p:spPr>
          <a:xfrm>
            <a:off x="431006" y="4217884"/>
            <a:ext cx="4965699"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4. </a:t>
            </a:r>
            <a:r>
              <a:rPr lang="en-GB" sz="2000" dirty="0"/>
              <a:t>Sorting/classifying problems into different types</a:t>
            </a:r>
          </a:p>
          <a:p>
            <a:endParaRPr lang="en-GB" sz="2000" dirty="0"/>
          </a:p>
          <a:p>
            <a:pPr marL="342900" indent="-342900">
              <a:buFontTx/>
              <a:buChar char="-"/>
            </a:pPr>
            <a:r>
              <a:rPr lang="en-GB" sz="2000" dirty="0"/>
              <a:t>First discuss with students rationale for sorting</a:t>
            </a:r>
          </a:p>
          <a:p>
            <a:pPr marL="342900" indent="-342900">
              <a:buFontTx/>
              <a:buChar char="-"/>
            </a:pPr>
            <a:r>
              <a:rPr lang="en-GB" sz="2000" dirty="0"/>
              <a:t>Ask students to sort problems into types 1/2/3</a:t>
            </a:r>
          </a:p>
        </p:txBody>
      </p:sp>
      <p:sp>
        <p:nvSpPr>
          <p:cNvPr id="6" name="TextBox 5">
            <a:extLst>
              <a:ext uri="{FF2B5EF4-FFF2-40B4-BE49-F238E27FC236}">
                <a16:creationId xmlns:a16="http://schemas.microsoft.com/office/drawing/2014/main" id="{B6097753-E66D-4D93-8979-F8903F3FC2E5}"/>
              </a:ext>
            </a:extLst>
          </p:cNvPr>
          <p:cNvSpPr txBox="1"/>
          <p:nvPr/>
        </p:nvSpPr>
        <p:spPr>
          <a:xfrm>
            <a:off x="6234953" y="4199675"/>
            <a:ext cx="5526041"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5:  </a:t>
            </a:r>
            <a:r>
              <a:rPr lang="en-GB" sz="2000" dirty="0"/>
              <a:t>Card sort to make teachers’ intentions explicit </a:t>
            </a:r>
          </a:p>
          <a:p>
            <a:pPr marL="342900" indent="-342900">
              <a:buFontTx/>
              <a:buChar char="-"/>
            </a:pPr>
            <a:r>
              <a:rPr lang="en-GB" sz="2000" dirty="0"/>
              <a:t>Negotiated a model solution to an algebra problem. Students copied it down.</a:t>
            </a:r>
          </a:p>
          <a:p>
            <a:pPr marL="342900" indent="-342900">
              <a:buFontTx/>
              <a:buChar char="-"/>
            </a:pPr>
            <a:r>
              <a:rPr lang="en-GB" sz="2000" dirty="0"/>
              <a:t>Discussed why we were doing it at the time</a:t>
            </a:r>
          </a:p>
          <a:p>
            <a:pPr marL="342900" indent="-342900">
              <a:buFontTx/>
              <a:buChar char="-"/>
            </a:pPr>
            <a:r>
              <a:rPr lang="en-GB" sz="2000" dirty="0"/>
              <a:t>Students used a card sort to rank reasons and this generated a discussion</a:t>
            </a:r>
          </a:p>
        </p:txBody>
      </p:sp>
    </p:spTree>
    <p:extLst>
      <p:ext uri="{BB962C8B-B14F-4D97-AF65-F5344CB8AC3E}">
        <p14:creationId xmlns:p14="http://schemas.microsoft.com/office/powerpoint/2010/main" val="216563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1664032"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Evidence and evaluation</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1664030" y="1365524"/>
            <a:ext cx="8070851" cy="3986405"/>
          </a:xfrm>
          <a:solidFill>
            <a:schemeClr val="bg1"/>
          </a:solidFill>
        </p:spPr>
        <p:txBody>
          <a:bodyPr>
            <a:normAutofit fontScale="92500" lnSpcReduction="10000"/>
          </a:bodyPr>
          <a:lstStyle/>
          <a:p>
            <a:pPr>
              <a:buFontTx/>
              <a:buChar char="-"/>
            </a:pPr>
            <a:r>
              <a:rPr lang="en-GB" sz="2800" dirty="0"/>
              <a:t>Surveys</a:t>
            </a:r>
          </a:p>
          <a:p>
            <a:pPr>
              <a:buFontTx/>
              <a:buChar char="-"/>
            </a:pPr>
            <a:r>
              <a:rPr lang="en-GB" sz="2800" dirty="0"/>
              <a:t>Video recorded the lessons</a:t>
            </a:r>
          </a:p>
          <a:p>
            <a:pPr>
              <a:buFontTx/>
              <a:buChar char="-"/>
            </a:pPr>
            <a:r>
              <a:rPr lang="en-GB" sz="2800" dirty="0"/>
              <a:t>Peer-observations </a:t>
            </a:r>
          </a:p>
          <a:p>
            <a:pPr>
              <a:buFontTx/>
              <a:buChar char="-"/>
            </a:pPr>
            <a:r>
              <a:rPr lang="en-GB" sz="2800" dirty="0"/>
              <a:t>Interviewed target PPI students (audio recorded)</a:t>
            </a:r>
          </a:p>
          <a:p>
            <a:pPr>
              <a:buFontTx/>
              <a:buChar char="-"/>
            </a:pPr>
            <a:r>
              <a:rPr lang="en-US" sz="2800" dirty="0"/>
              <a:t>Developed a Protocol for video-stimulated recall</a:t>
            </a:r>
            <a:endParaRPr lang="en-GB" sz="2800" dirty="0"/>
          </a:p>
          <a:p>
            <a:pPr>
              <a:buFontTx/>
              <a:buChar char="-"/>
            </a:pPr>
            <a:r>
              <a:rPr lang="en-GB" sz="2800" dirty="0"/>
              <a:t>Reflective discussions</a:t>
            </a:r>
          </a:p>
          <a:p>
            <a:pPr lvl="1">
              <a:buFontTx/>
              <a:buChar char="-"/>
            </a:pPr>
            <a:r>
              <a:rPr lang="en-GB" sz="2600" dirty="0"/>
              <a:t>Evaluated the success of the strategies  </a:t>
            </a:r>
          </a:p>
          <a:p>
            <a:pPr lvl="1">
              <a:buFontTx/>
              <a:buChar char="-"/>
            </a:pPr>
            <a:r>
              <a:rPr lang="en-GB" sz="2600" dirty="0"/>
              <a:t>Identified new strategies that we would like to try next</a:t>
            </a:r>
          </a:p>
          <a:p>
            <a:pPr marL="0" indent="0">
              <a:buNone/>
            </a:pPr>
            <a:endParaRPr lang="en-GB" sz="2800" dirty="0"/>
          </a:p>
        </p:txBody>
      </p:sp>
    </p:spTree>
    <p:extLst>
      <p:ext uri="{BB962C8B-B14F-4D97-AF65-F5344CB8AC3E}">
        <p14:creationId xmlns:p14="http://schemas.microsoft.com/office/powerpoint/2010/main" val="350168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2060575"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Initial findings from the project (1)</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2060575" y="1312986"/>
            <a:ext cx="8070851" cy="4941858"/>
          </a:xfrm>
          <a:solidFill>
            <a:schemeClr val="bg1"/>
          </a:solidFill>
        </p:spPr>
        <p:txBody>
          <a:bodyPr>
            <a:normAutofit/>
          </a:bodyPr>
          <a:lstStyle/>
          <a:p>
            <a:pPr marL="0" indent="0">
              <a:buNone/>
            </a:pPr>
            <a:r>
              <a:rPr lang="en-US" sz="2400" u="sng" dirty="0" err="1"/>
              <a:t>Recognising</a:t>
            </a:r>
            <a:r>
              <a:rPr lang="en-US" sz="2400" u="sng" dirty="0"/>
              <a:t> teachers’ intentions</a:t>
            </a:r>
          </a:p>
          <a:p>
            <a:pPr marL="0" indent="0">
              <a:buNone/>
            </a:pPr>
            <a:r>
              <a:rPr lang="en-US" sz="2400" dirty="0"/>
              <a:t>At the beginning of the project, students commonly misinterpreted the teacher’s intentions, often attributing the teacher’s pedagogical choices to an attempt to better manage students’ </a:t>
            </a:r>
            <a:r>
              <a:rPr lang="en-US" sz="2400" dirty="0" err="1"/>
              <a:t>behaviour</a:t>
            </a:r>
            <a:r>
              <a:rPr lang="en-US" sz="2400" dirty="0"/>
              <a:t>.</a:t>
            </a:r>
          </a:p>
          <a:p>
            <a:pPr marL="0" indent="0">
              <a:buNone/>
            </a:pPr>
            <a:r>
              <a:rPr lang="en-US" sz="2400" dirty="0"/>
              <a:t>After cycle 2, most students were beginning to recognize some (but not all) of the primary reasons for teachers’ pedagogical choices. The following examples relate to the strategy of scribing for students when presenting ideas:</a:t>
            </a:r>
          </a:p>
          <a:p>
            <a:pPr marL="0" indent="0">
              <a:buNone/>
            </a:pPr>
            <a:r>
              <a:rPr lang="en-US" sz="2400" dirty="0"/>
              <a:t>Four of the six target students (Marcus, Sophia, Mary, Keira) appear to clearly </a:t>
            </a:r>
            <a:r>
              <a:rPr lang="en-US" sz="2400" dirty="0" err="1"/>
              <a:t>recognise</a:t>
            </a:r>
            <a:r>
              <a:rPr lang="en-US" sz="2400" dirty="0"/>
              <a:t> the primary purpose of identifying and addressing errors and misconceptions …</a:t>
            </a:r>
            <a:endParaRPr lang="en-GB" sz="2400" dirty="0"/>
          </a:p>
        </p:txBody>
      </p:sp>
    </p:spTree>
    <p:extLst>
      <p:ext uri="{BB962C8B-B14F-4D97-AF65-F5344CB8AC3E}">
        <p14:creationId xmlns:p14="http://schemas.microsoft.com/office/powerpoint/2010/main" val="194302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2060575"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Initial findings from the project (2)</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2060575" y="1312986"/>
            <a:ext cx="8070851" cy="4941858"/>
          </a:xfrm>
          <a:solidFill>
            <a:schemeClr val="bg1"/>
          </a:solidFill>
        </p:spPr>
        <p:txBody>
          <a:bodyPr>
            <a:normAutofit/>
          </a:bodyPr>
          <a:lstStyle/>
          <a:p>
            <a:pPr marL="0" indent="0">
              <a:buNone/>
            </a:pPr>
            <a:r>
              <a:rPr lang="en-GB" sz="2400" i="1" dirty="0"/>
              <a:t>It was nice to like write down it, and then look at our mistakes. … Because of, then we can, like, fix the mistakes. … But usually people will like … if we make a mistake, and then they just change it.  They just tell you it’s this, but they don’t tell you why … and then next time they do the same mistake. </a:t>
            </a:r>
            <a:r>
              <a:rPr lang="en-GB" sz="2400" dirty="0"/>
              <a:t>(Mary, interview)</a:t>
            </a:r>
          </a:p>
          <a:p>
            <a:pPr marL="0" indent="0">
              <a:buNone/>
            </a:pPr>
            <a:r>
              <a:rPr lang="en-GB" sz="2400" i="1" dirty="0"/>
              <a:t>It will be showing us that you think we’ve gone wrong a little bit. And by writing everything we’ve said, that will help, not just like the person, it will show everyone like where it went wrong. Instead of like you telling us, and that, we can learn from our mistakes. </a:t>
            </a:r>
            <a:br>
              <a:rPr lang="en-GB" sz="2400" i="1" dirty="0"/>
            </a:br>
            <a:r>
              <a:rPr lang="en-GB" sz="2400" dirty="0"/>
              <a:t>(Keira, interview)</a:t>
            </a:r>
          </a:p>
          <a:p>
            <a:pPr marL="0" indent="0">
              <a:buNone/>
            </a:pPr>
            <a:r>
              <a:rPr lang="en-GB" sz="2400" dirty="0"/>
              <a:t>Ennis demonstrated only a partial appreciation of this primary purpose whilst Neal was not able to articulate a valid purpose.</a:t>
            </a:r>
          </a:p>
        </p:txBody>
      </p:sp>
    </p:spTree>
    <p:extLst>
      <p:ext uri="{BB962C8B-B14F-4D97-AF65-F5344CB8AC3E}">
        <p14:creationId xmlns:p14="http://schemas.microsoft.com/office/powerpoint/2010/main" val="155249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2060575"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Initial findings from the project (3)</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2060575" y="1312986"/>
            <a:ext cx="8070851" cy="5287106"/>
          </a:xfrm>
          <a:solidFill>
            <a:schemeClr val="bg1"/>
          </a:solidFill>
        </p:spPr>
        <p:txBody>
          <a:bodyPr>
            <a:normAutofit lnSpcReduction="10000"/>
          </a:bodyPr>
          <a:lstStyle/>
          <a:p>
            <a:pPr marL="0" indent="0">
              <a:buNone/>
            </a:pPr>
            <a:r>
              <a:rPr lang="en-GB" sz="2400" dirty="0"/>
              <a:t>There was a similar pattern for other strategies with most students recognising at least one primary purpose, although also articulating some other valid purposes not considered primary by the teachers, and some invalid purposes.</a:t>
            </a:r>
          </a:p>
          <a:p>
            <a:pPr marL="0" indent="0">
              <a:buNone/>
            </a:pPr>
            <a:r>
              <a:rPr lang="en-GB" sz="2400" u="sng" dirty="0"/>
              <a:t>Articulating success in learning mathematics</a:t>
            </a:r>
          </a:p>
          <a:p>
            <a:pPr marL="0" indent="0">
              <a:buNone/>
            </a:pPr>
            <a:r>
              <a:rPr lang="en-GB" sz="2400" dirty="0"/>
              <a:t>All six target students described experiencing success during the cycle 2 lesson.</a:t>
            </a:r>
          </a:p>
          <a:p>
            <a:pPr marL="0" indent="0">
              <a:buNone/>
            </a:pPr>
            <a:r>
              <a:rPr lang="en-GB" sz="2400" dirty="0"/>
              <a:t>Four of the six associated their success mainly with the number of questions completed and getting the answers correct, or with positive behaviour:</a:t>
            </a:r>
          </a:p>
          <a:p>
            <a:pPr marL="0" indent="0">
              <a:buNone/>
            </a:pPr>
            <a:r>
              <a:rPr lang="en-GB" sz="2400" i="1" dirty="0"/>
              <a:t>I did pretty well, I got the starter correct … I didn’t get to complete the ratio and flags one, but I got like to the second to last question. And then, with the sharing, I got them correct.</a:t>
            </a:r>
            <a:r>
              <a:rPr lang="en-GB" sz="2400" dirty="0"/>
              <a:t> (Sophia, interview) </a:t>
            </a:r>
          </a:p>
        </p:txBody>
      </p:sp>
    </p:spTree>
    <p:extLst>
      <p:ext uri="{BB962C8B-B14F-4D97-AF65-F5344CB8AC3E}">
        <p14:creationId xmlns:p14="http://schemas.microsoft.com/office/powerpoint/2010/main" val="207956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2060575"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Initial findings from the project (4)</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2060575" y="1312986"/>
            <a:ext cx="8070851" cy="5287106"/>
          </a:xfrm>
          <a:solidFill>
            <a:schemeClr val="bg1"/>
          </a:solidFill>
        </p:spPr>
        <p:txBody>
          <a:bodyPr>
            <a:normAutofit lnSpcReduction="10000"/>
          </a:bodyPr>
          <a:lstStyle/>
          <a:p>
            <a:pPr marL="0" indent="0">
              <a:buNone/>
            </a:pPr>
            <a:r>
              <a:rPr lang="en-GB" sz="2400" i="1" dirty="0"/>
              <a:t>I think I did good … I got all of the answers correct, from the ones that I did do. And I wasn’t getting distracted, so yeah. </a:t>
            </a:r>
            <a:br>
              <a:rPr lang="en-GB" sz="2400" i="1" dirty="0"/>
            </a:br>
            <a:r>
              <a:rPr lang="en-GB" sz="2400" dirty="0"/>
              <a:t>(Marcus, interview)</a:t>
            </a:r>
          </a:p>
          <a:p>
            <a:pPr marL="0" indent="0">
              <a:buNone/>
            </a:pPr>
            <a:r>
              <a:rPr lang="en-GB" sz="2400" dirty="0"/>
              <a:t>Two target students appeared to associate their success more with engaging with the progressive teaching strategies adopted by their teachers:</a:t>
            </a:r>
          </a:p>
          <a:p>
            <a:pPr marL="0" indent="0">
              <a:buNone/>
            </a:pPr>
            <a:r>
              <a:rPr lang="en-GB" sz="2400" i="1" dirty="0"/>
              <a:t>Well, I did pretty good … like because me and [another student] … we did our own separate question. And then after we just worked it out together, after, to see if how we got the same answer, and then what method we did and see what’s the easier method. </a:t>
            </a:r>
            <a:br>
              <a:rPr lang="en-GB" sz="2400" i="1" dirty="0"/>
            </a:br>
            <a:r>
              <a:rPr lang="en-GB" sz="2400" dirty="0"/>
              <a:t>(Neal, interview)</a:t>
            </a:r>
          </a:p>
          <a:p>
            <a:pPr marL="0" indent="0">
              <a:buNone/>
            </a:pPr>
            <a:r>
              <a:rPr lang="en-GB" sz="2400" i="1" dirty="0"/>
              <a:t>I think I did really good, because I was like annotating in my work … when you were telling us to annotate, and like … everything you did, like, I was doing as well. </a:t>
            </a:r>
            <a:r>
              <a:rPr lang="en-GB" sz="2400" dirty="0"/>
              <a:t>(Keira, interview)</a:t>
            </a:r>
          </a:p>
        </p:txBody>
      </p:sp>
    </p:spTree>
    <p:extLst>
      <p:ext uri="{BB962C8B-B14F-4D97-AF65-F5344CB8AC3E}">
        <p14:creationId xmlns:p14="http://schemas.microsoft.com/office/powerpoint/2010/main" val="318059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2060575" y="671635"/>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Designated website for the project</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2060574" y="1388969"/>
            <a:ext cx="8070851" cy="5175954"/>
          </a:xfrm>
          <a:solidFill>
            <a:schemeClr val="bg1"/>
          </a:solidFill>
        </p:spPr>
        <p:txBody>
          <a:bodyPr>
            <a:normAutofit fontScale="85000" lnSpcReduction="20000"/>
          </a:bodyPr>
          <a:lstStyle/>
          <a:p>
            <a:pPr marL="0" indent="0">
              <a:buNone/>
            </a:pPr>
            <a:r>
              <a:rPr lang="en-US" sz="2800" dirty="0"/>
              <a:t>Check our website for future developments and dissemination:</a:t>
            </a:r>
          </a:p>
          <a:p>
            <a:r>
              <a:rPr lang="en-US" sz="2800" dirty="0"/>
              <a:t>further information; blogs; presentations; journal articles.</a:t>
            </a:r>
          </a:p>
          <a:p>
            <a:pPr marL="0" indent="0">
              <a:buNone/>
            </a:pPr>
            <a:r>
              <a:rPr lang="en-GB" sz="2800" dirty="0">
                <a:hlinkClick r:id="rId3"/>
              </a:rPr>
              <a:t>www.visiblemathspedagogy.wordpress.com</a:t>
            </a:r>
            <a:endParaRPr lang="en-GB" sz="2800" dirty="0"/>
          </a:p>
          <a:p>
            <a:pPr marL="0" indent="0">
              <a:buNone/>
            </a:pPr>
            <a:endParaRPr lang="en-US" sz="2800" dirty="0"/>
          </a:p>
          <a:p>
            <a:endParaRPr lang="en-US" sz="2800" dirty="0"/>
          </a:p>
          <a:p>
            <a:endParaRPr lang="en-US" sz="2800" dirty="0"/>
          </a:p>
          <a:p>
            <a:endParaRPr lang="en-US" sz="2800" dirty="0"/>
          </a:p>
          <a:p>
            <a:endParaRPr lang="en-US" sz="2800" dirty="0"/>
          </a:p>
          <a:p>
            <a:pPr marL="0" indent="0">
              <a:buNone/>
            </a:pPr>
            <a:endParaRPr lang="en-GB" altLang="en-US" sz="2800" dirty="0">
              <a:solidFill>
                <a:srgbClr val="C00000"/>
              </a:solidFill>
              <a:effectLst>
                <a:outerShdw blurRad="38100" dist="38100" dir="2700000" algn="tl">
                  <a:srgbClr val="000000">
                    <a:alpha val="43137"/>
                  </a:srgbClr>
                </a:outerShdw>
              </a:effectLst>
              <a:latin typeface="Calibri"/>
            </a:endParaRPr>
          </a:p>
          <a:p>
            <a:pPr marL="0" indent="0">
              <a:buNone/>
            </a:pPr>
            <a:endParaRPr lang="en-GB" altLang="en-US" sz="2800" dirty="0">
              <a:solidFill>
                <a:srgbClr val="C00000"/>
              </a:solidFill>
              <a:effectLst>
                <a:outerShdw blurRad="38100" dist="38100" dir="2700000" algn="tl">
                  <a:srgbClr val="000000">
                    <a:alpha val="43137"/>
                  </a:srgbClr>
                </a:outerShdw>
              </a:effectLst>
              <a:latin typeface="Calibri"/>
            </a:endParaRPr>
          </a:p>
          <a:p>
            <a:pPr marL="0" indent="0">
              <a:buNone/>
            </a:pPr>
            <a:endParaRPr lang="en-GB" altLang="en-US" sz="2800" dirty="0">
              <a:solidFill>
                <a:srgbClr val="C00000"/>
              </a:solidFill>
              <a:effectLst>
                <a:outerShdw blurRad="38100" dist="38100" dir="2700000" algn="tl">
                  <a:srgbClr val="000000">
                    <a:alpha val="43137"/>
                  </a:srgbClr>
                </a:outerShdw>
              </a:effectLst>
              <a:latin typeface="Calibri"/>
            </a:endParaRPr>
          </a:p>
          <a:p>
            <a:pPr marL="0" indent="0">
              <a:buNone/>
            </a:pPr>
            <a:r>
              <a:rPr lang="en-GB" altLang="en-US" sz="2800" dirty="0">
                <a:solidFill>
                  <a:srgbClr val="C00000"/>
                </a:solidFill>
                <a:effectLst>
                  <a:outerShdw blurRad="38100" dist="38100" dir="2700000" algn="tl">
                    <a:srgbClr val="000000">
                      <a:alpha val="43137"/>
                    </a:srgbClr>
                  </a:outerShdw>
                </a:effectLst>
                <a:latin typeface="Calibri"/>
              </a:rPr>
              <a:t>Thank you … Any Questions or Comments?</a:t>
            </a:r>
          </a:p>
        </p:txBody>
      </p:sp>
      <p:pic>
        <p:nvPicPr>
          <p:cNvPr id="2" name="Picture 1">
            <a:extLst>
              <a:ext uri="{FF2B5EF4-FFF2-40B4-BE49-F238E27FC236}">
                <a16:creationId xmlns:a16="http://schemas.microsoft.com/office/drawing/2014/main" id="{3B11E551-803A-472A-A9D8-B2FF55124DE4}"/>
              </a:ext>
            </a:extLst>
          </p:cNvPr>
          <p:cNvPicPr>
            <a:picLocks noChangeAspect="1"/>
          </p:cNvPicPr>
          <p:nvPr/>
        </p:nvPicPr>
        <p:blipFill>
          <a:blip r:embed="rId4"/>
          <a:stretch>
            <a:fillRect/>
          </a:stretch>
        </p:blipFill>
        <p:spPr>
          <a:xfrm>
            <a:off x="3189566" y="2609312"/>
            <a:ext cx="5812866" cy="3350612"/>
          </a:xfrm>
          <a:prstGeom prst="rect">
            <a:avLst/>
          </a:prstGeom>
        </p:spPr>
      </p:pic>
    </p:spTree>
    <p:extLst>
      <p:ext uri="{BB962C8B-B14F-4D97-AF65-F5344CB8AC3E}">
        <p14:creationId xmlns:p14="http://schemas.microsoft.com/office/powerpoint/2010/main" val="120074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2060575"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References to research underlying the project</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2060575" y="1312986"/>
            <a:ext cx="8070851" cy="4941858"/>
          </a:xfrm>
          <a:solidFill>
            <a:schemeClr val="bg1"/>
          </a:solidFill>
        </p:spPr>
        <p:txBody>
          <a:bodyPr>
            <a:normAutofit/>
          </a:bodyPr>
          <a:lstStyle/>
          <a:p>
            <a:r>
              <a:rPr lang="en-GB" dirty="0"/>
              <a:t>Bernstein, B. (2000). </a:t>
            </a:r>
            <a:r>
              <a:rPr lang="en-GB" i="1" dirty="0"/>
              <a:t>Pedagogy, symbolic control and identity: Theory, research, critique</a:t>
            </a:r>
            <a:r>
              <a:rPr lang="en-GB" dirty="0"/>
              <a:t> (Revised ed.). Lanham, Maryland: Rowman &amp; Littlefield Publishers.</a:t>
            </a:r>
          </a:p>
          <a:p>
            <a:r>
              <a:rPr lang="en-GB" dirty="0" err="1"/>
              <a:t>Boaler</a:t>
            </a:r>
            <a:r>
              <a:rPr lang="en-GB" dirty="0"/>
              <a:t>, J. (2008). Promoting ‘relational equity’ and high mathematics achievement through an innovative mixed-ability approach. </a:t>
            </a:r>
            <a:r>
              <a:rPr lang="en-GB" i="1" dirty="0"/>
              <a:t>British Educational Research Journal</a:t>
            </a:r>
            <a:r>
              <a:rPr lang="en-GB" dirty="0"/>
              <a:t>, 34(2), 167-194.</a:t>
            </a:r>
          </a:p>
          <a:p>
            <a:r>
              <a:rPr lang="en-GB" dirty="0"/>
              <a:t>Jorgensen, R. (2016). The elephant in the room: Equity, social class, and mathematics. In P. Ernest, B. </a:t>
            </a:r>
            <a:r>
              <a:rPr lang="en-GB" dirty="0" err="1"/>
              <a:t>Sriraman</a:t>
            </a:r>
            <a:r>
              <a:rPr lang="en-GB" dirty="0"/>
              <a:t>, &amp; N. Ernest (Eds.), </a:t>
            </a:r>
            <a:r>
              <a:rPr lang="en-GB" i="1" dirty="0"/>
              <a:t>Critical mathematics education</a:t>
            </a:r>
            <a:r>
              <a:rPr lang="en-GB" dirty="0"/>
              <a:t> (pp.127-146). Charlotte, NC: Information Age </a:t>
            </a:r>
          </a:p>
          <a:p>
            <a:r>
              <a:rPr lang="en-GB" dirty="0" err="1"/>
              <a:t>Lubienski</a:t>
            </a:r>
            <a:r>
              <a:rPr lang="en-GB" dirty="0"/>
              <a:t>, S. (2004). Decoding mathematics instruction: A critical examination of an invisible pedagogy. In J. Muller, B. Davies, &amp; A. </a:t>
            </a:r>
            <a:r>
              <a:rPr lang="en-GB" dirty="0" err="1"/>
              <a:t>Morais</a:t>
            </a:r>
            <a:r>
              <a:rPr lang="en-GB" dirty="0"/>
              <a:t>, </a:t>
            </a:r>
            <a:r>
              <a:rPr lang="en-GB" i="1" dirty="0"/>
              <a:t>Reading Bernstein, researching Bernstein</a:t>
            </a:r>
            <a:r>
              <a:rPr lang="en-GB" dirty="0"/>
              <a:t> (p.91-122). London: Routledge.</a:t>
            </a:r>
          </a:p>
          <a:p>
            <a:r>
              <a:rPr lang="en-GB" dirty="0"/>
              <a:t>Wright, P. (2016). Social justice in the mathematics classroom. </a:t>
            </a:r>
            <a:r>
              <a:rPr lang="en-GB" i="1" dirty="0"/>
              <a:t>London Review of Education</a:t>
            </a:r>
            <a:r>
              <a:rPr lang="en-GB" dirty="0"/>
              <a:t>, 14 (2), 104-118.</a:t>
            </a:r>
          </a:p>
          <a:p>
            <a:r>
              <a:rPr lang="en-GB" dirty="0"/>
              <a:t>Wright, P. (2017). Critical relationships between teachers and learners of school mathematics. </a:t>
            </a:r>
            <a:r>
              <a:rPr lang="en-GB" i="1" dirty="0"/>
              <a:t>Pedagogy, Culture and Society</a:t>
            </a:r>
            <a:r>
              <a:rPr lang="en-GB" dirty="0"/>
              <a:t>, 25(4), 315-330.</a:t>
            </a:r>
          </a:p>
          <a:p>
            <a:endParaRPr lang="en-GB" dirty="0"/>
          </a:p>
        </p:txBody>
      </p:sp>
    </p:spTree>
    <p:extLst>
      <p:ext uri="{BB962C8B-B14F-4D97-AF65-F5344CB8AC3E}">
        <p14:creationId xmlns:p14="http://schemas.microsoft.com/office/powerpoint/2010/main" val="128835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CC27CB-A440-45A1-8815-2795B8AE0B64}"/>
              </a:ext>
            </a:extLst>
          </p:cNvPr>
          <p:cNvSpPr txBox="1">
            <a:spLocks/>
          </p:cNvSpPr>
          <p:nvPr/>
        </p:nvSpPr>
        <p:spPr bwMode="auto">
          <a:xfrm>
            <a:off x="2113246" y="23369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Structure of workshop</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9" name="Content Placeholder 2">
            <a:extLst>
              <a:ext uri="{FF2B5EF4-FFF2-40B4-BE49-F238E27FC236}">
                <a16:creationId xmlns:a16="http://schemas.microsoft.com/office/drawing/2014/main" id="{A77600F6-89B7-48BF-A417-5D4D144C19A5}"/>
              </a:ext>
            </a:extLst>
          </p:cNvPr>
          <p:cNvSpPr txBox="1">
            <a:spLocks/>
          </p:cNvSpPr>
          <p:nvPr/>
        </p:nvSpPr>
        <p:spPr bwMode="auto">
          <a:xfrm>
            <a:off x="1906871" y="1300495"/>
            <a:ext cx="85693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Modelling one of the strategies used (Tiago – 15 mins):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dirty="0">
                <a:ln>
                  <a:noFill/>
                </a:ln>
                <a:solidFill>
                  <a:srgbClr val="002060"/>
                </a:solidFill>
                <a:effectLst/>
                <a:uLnTx/>
                <a:uFillTx/>
                <a:latin typeface="Calibri"/>
                <a:ea typeface="+mn-ea"/>
                <a:cs typeface="+mn-cs"/>
              </a:rPr>
              <a:t>Audience play the role of students</a:t>
            </a:r>
            <a:endParaRPr kumimoji="0" lang="en-GB" altLang="en-US" sz="2400" b="0" i="0" u="none" strike="noStrike" kern="1200" cap="none" spc="0" normalizeH="0" baseline="0" noProof="0" dirty="0">
              <a:ln>
                <a:noFill/>
              </a:ln>
              <a:solidFill>
                <a:srgbClr val="002060"/>
              </a:solidFill>
              <a:effectLst/>
              <a:uLnTx/>
              <a:uFillTx/>
              <a:latin typeface="Calibri"/>
              <a:ea typeface="+mn-ea"/>
              <a:cs typeface="+mn-cs"/>
            </a:endParaRPr>
          </a:p>
          <a:p>
            <a:pPr defTabSz="914400" eaLnBrk="1" hangingPunct="1">
              <a:defRPr/>
            </a:pPr>
            <a:r>
              <a:rPr lang="en-GB" altLang="en-US" sz="2400" dirty="0">
                <a:solidFill>
                  <a:srgbClr val="002060"/>
                </a:solidFill>
                <a:latin typeface="Calibri"/>
              </a:rPr>
              <a:t>Rationale for ‘Visible pedagogies’ project (Pete – 5 mins)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Overview of Visible Pedagogies Project (Alba – 15 mins):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dirty="0">
                <a:ln>
                  <a:noFill/>
                </a:ln>
                <a:solidFill>
                  <a:srgbClr val="002060"/>
                </a:solidFill>
                <a:effectLst/>
                <a:uLnTx/>
                <a:uFillTx/>
                <a:latin typeface="Calibri"/>
                <a:ea typeface="+mn-ea"/>
                <a:cs typeface="+mn-cs"/>
              </a:rPr>
              <a:t>Context at Stoke Newington School</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dirty="0">
                <a:ln>
                  <a:noFill/>
                </a:ln>
                <a:solidFill>
                  <a:srgbClr val="002060"/>
                </a:solidFill>
                <a:effectLst/>
                <a:uLnTx/>
                <a:uFillTx/>
                <a:latin typeface="Calibri"/>
                <a:ea typeface="+mn-ea"/>
                <a:cs typeface="+mn-cs"/>
              </a:rPr>
              <a:t>Maths department development aims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dirty="0">
                <a:ln>
                  <a:noFill/>
                </a:ln>
                <a:solidFill>
                  <a:srgbClr val="002060"/>
                </a:solidFill>
                <a:effectLst/>
                <a:uLnTx/>
                <a:uFillTx/>
                <a:latin typeface="Calibri"/>
                <a:ea typeface="+mn-ea"/>
                <a:cs typeface="+mn-cs"/>
              </a:rPr>
              <a:t>The six strategies used so far</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dirty="0">
                <a:ln>
                  <a:noFill/>
                </a:ln>
                <a:solidFill>
                  <a:srgbClr val="002060"/>
                </a:solidFill>
                <a:effectLst/>
                <a:uLnTx/>
                <a:uFillTx/>
                <a:latin typeface="Calibri"/>
                <a:ea typeface="+mn-ea"/>
                <a:cs typeface="+mn-cs"/>
              </a:rPr>
              <a:t>Evidence and evaluation</a:t>
            </a:r>
          </a:p>
          <a:p>
            <a:pPr lvl="1" defTabSz="914400" eaLnBrk="1" hangingPunct="1">
              <a:defRPr/>
            </a:pPr>
            <a:r>
              <a:rPr lang="en-US" altLang="en-US" sz="2000" dirty="0">
                <a:solidFill>
                  <a:srgbClr val="002060"/>
                </a:solidFill>
                <a:latin typeface="Calibri"/>
              </a:rPr>
              <a:t>Development &amp; Dissemination</a:t>
            </a:r>
            <a:endParaRPr kumimoji="0" lang="en-GB" altLang="en-US" sz="2000" b="0" i="0" u="none" strike="noStrike" kern="1200" cap="none" spc="0" normalizeH="0" baseline="0" noProof="0" dirty="0">
              <a:ln>
                <a:noFill/>
              </a:ln>
              <a:solidFill>
                <a:srgbClr val="002060"/>
              </a:solidFill>
              <a:effectLst/>
              <a:uLnTx/>
              <a:uFillTx/>
              <a:latin typeface="Calibri"/>
              <a:ea typeface="+mn-ea"/>
              <a:cs typeface="+mn-cs"/>
            </a:endParaRPr>
          </a:p>
          <a:p>
            <a:pPr lvl="0" defTabSz="914400" eaLnBrk="1" hangingPunct="1">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Findings; </a:t>
            </a:r>
            <a:r>
              <a:rPr lang="en-GB" altLang="en-US" sz="2400" dirty="0">
                <a:solidFill>
                  <a:srgbClr val="002060"/>
                </a:solidFill>
                <a:latin typeface="Calibri"/>
              </a:rPr>
              <a:t>underlying research; methodology. (Pete – 10 mins)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Discussion (All – 10/15 mins)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dirty="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301510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700" b="1" dirty="0"/>
              <a:t>Think – Pair – Share Activity  </a:t>
            </a:r>
          </a:p>
        </p:txBody>
      </p:sp>
      <p:sp>
        <p:nvSpPr>
          <p:cNvPr id="2" name="TextBox 1">
            <a:extLst>
              <a:ext uri="{FF2B5EF4-FFF2-40B4-BE49-F238E27FC236}">
                <a16:creationId xmlns:a16="http://schemas.microsoft.com/office/drawing/2014/main" id="{B982F093-5DB8-410C-AC18-9CA5C4910656}"/>
              </a:ext>
            </a:extLst>
          </p:cNvPr>
          <p:cNvSpPr txBox="1"/>
          <p:nvPr/>
        </p:nvSpPr>
        <p:spPr>
          <a:xfrm>
            <a:off x="907045" y="1397496"/>
            <a:ext cx="9940066" cy="3108543"/>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You will play the role of students</a:t>
            </a:r>
          </a:p>
          <a:p>
            <a:r>
              <a:rPr lang="en-GB" sz="2800" dirty="0">
                <a:latin typeface="Arial" panose="020B0604020202020204" pitchFamily="34" charset="0"/>
                <a:cs typeface="Arial" panose="020B0604020202020204" pitchFamily="34" charset="0"/>
              </a:rPr>
              <a:t>Assume you can use your subject knowledge </a:t>
            </a:r>
          </a:p>
          <a:p>
            <a:pPr marL="457200" indent="-457200">
              <a:buFontTx/>
              <a:buChar char="-"/>
            </a:pPr>
            <a:r>
              <a:rPr lang="en-GB" sz="2800" dirty="0">
                <a:latin typeface="Arial" panose="020B0604020202020204" pitchFamily="34" charset="0"/>
                <a:cs typeface="Arial" panose="020B0604020202020204" pitchFamily="34" charset="0"/>
              </a:rPr>
              <a:t>Think – 1 minute</a:t>
            </a:r>
          </a:p>
          <a:p>
            <a:pPr marL="457200" indent="-457200">
              <a:buFontTx/>
              <a:buChar char="-"/>
            </a:pPr>
            <a:r>
              <a:rPr lang="en-GB" sz="2800" dirty="0">
                <a:latin typeface="Arial" panose="020B0604020202020204" pitchFamily="34" charset="0"/>
                <a:cs typeface="Arial" panose="020B0604020202020204" pitchFamily="34" charset="0"/>
              </a:rPr>
              <a:t>Pair – 2 minutes</a:t>
            </a:r>
          </a:p>
          <a:p>
            <a:pPr marL="457200" indent="-457200">
              <a:buFontTx/>
              <a:buChar char="-"/>
            </a:pPr>
            <a:r>
              <a:rPr lang="en-GB" sz="2800" dirty="0">
                <a:latin typeface="Arial" panose="020B0604020202020204" pitchFamily="34" charset="0"/>
                <a:cs typeface="Arial" panose="020B0604020202020204" pitchFamily="34" charset="0"/>
              </a:rPr>
              <a:t>Share – 3 minutes</a:t>
            </a:r>
          </a:p>
          <a:p>
            <a:pPr marL="457200" indent="-457200">
              <a:buFontTx/>
              <a:buChar char="-"/>
            </a:pPr>
            <a:endParaRPr lang="en-GB" sz="2800" dirty="0">
              <a:latin typeface="Arial" panose="020B0604020202020204" pitchFamily="34" charset="0"/>
              <a:cs typeface="Arial" panose="020B0604020202020204" pitchFamily="34" charset="0"/>
            </a:endParaRPr>
          </a:p>
          <a:p>
            <a:pPr marL="457200" indent="-457200">
              <a:buFontTx/>
              <a:buChar char="-"/>
            </a:pPr>
            <a:r>
              <a:rPr lang="en-GB" sz="2800" b="1" i="1" dirty="0">
                <a:solidFill>
                  <a:srgbClr val="00B050"/>
                </a:solidFill>
                <a:latin typeface="Arial" panose="020B0604020202020204" pitchFamily="34" charset="0"/>
                <a:cs typeface="Arial" panose="020B0604020202020204" pitchFamily="34" charset="0"/>
              </a:rPr>
              <a:t>Be prepared to present your partners’ ideas</a:t>
            </a:r>
          </a:p>
        </p:txBody>
      </p:sp>
    </p:spTree>
    <p:extLst>
      <p:ext uri="{BB962C8B-B14F-4D97-AF65-F5344CB8AC3E}">
        <p14:creationId xmlns:p14="http://schemas.microsoft.com/office/powerpoint/2010/main" val="80386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700" b="1" dirty="0"/>
              <a:t>Think – Pair – Share</a:t>
            </a:r>
          </a:p>
        </p:txBody>
      </p:sp>
      <p:sp>
        <p:nvSpPr>
          <p:cNvPr id="2" name="TextBox 1">
            <a:extLst>
              <a:ext uri="{FF2B5EF4-FFF2-40B4-BE49-F238E27FC236}">
                <a16:creationId xmlns:a16="http://schemas.microsoft.com/office/drawing/2014/main" id="{B982F093-5DB8-410C-AC18-9CA5C4910656}"/>
              </a:ext>
            </a:extLst>
          </p:cNvPr>
          <p:cNvSpPr txBox="1"/>
          <p:nvPr/>
        </p:nvSpPr>
        <p:spPr>
          <a:xfrm>
            <a:off x="996875" y="1242152"/>
            <a:ext cx="10653657" cy="523220"/>
          </a:xfrm>
          <a:prstGeom prst="rect">
            <a:avLst/>
          </a:prstGeom>
          <a:noFill/>
        </p:spPr>
        <p:txBody>
          <a:bodyPr wrap="square" rtlCol="0">
            <a:spAutoFit/>
          </a:bodyPr>
          <a:lstStyle/>
          <a:p>
            <a:r>
              <a:rPr lang="en-GB" altLang="en-US" sz="2800" dirty="0">
                <a:solidFill>
                  <a:srgbClr val="002060"/>
                </a:solidFill>
              </a:rPr>
              <a:t>Think about how you would find the proportion shaded in each colour</a:t>
            </a:r>
          </a:p>
        </p:txBody>
      </p:sp>
      <p:pic>
        <p:nvPicPr>
          <p:cNvPr id="3" name="Picture 2">
            <a:extLst>
              <a:ext uri="{FF2B5EF4-FFF2-40B4-BE49-F238E27FC236}">
                <a16:creationId xmlns:a16="http://schemas.microsoft.com/office/drawing/2014/main" id="{ECB093EE-8455-4441-9785-C6D8DA582583}"/>
              </a:ext>
            </a:extLst>
          </p:cNvPr>
          <p:cNvPicPr>
            <a:picLocks noChangeAspect="1"/>
          </p:cNvPicPr>
          <p:nvPr/>
        </p:nvPicPr>
        <p:blipFill>
          <a:blip r:embed="rId3"/>
          <a:stretch>
            <a:fillRect/>
          </a:stretch>
        </p:blipFill>
        <p:spPr>
          <a:xfrm>
            <a:off x="2554503" y="1962995"/>
            <a:ext cx="6652688" cy="3425638"/>
          </a:xfrm>
          <a:prstGeom prst="rect">
            <a:avLst/>
          </a:prstGeom>
        </p:spPr>
      </p:pic>
      <p:sp>
        <p:nvSpPr>
          <p:cNvPr id="4" name="Rectangle 3">
            <a:extLst>
              <a:ext uri="{FF2B5EF4-FFF2-40B4-BE49-F238E27FC236}">
                <a16:creationId xmlns:a16="http://schemas.microsoft.com/office/drawing/2014/main" id="{7F174B88-0457-4425-8424-8298C6EFC730}"/>
              </a:ext>
            </a:extLst>
          </p:cNvPr>
          <p:cNvSpPr/>
          <p:nvPr/>
        </p:nvSpPr>
        <p:spPr>
          <a:xfrm>
            <a:off x="3396033" y="5922507"/>
            <a:ext cx="5995643" cy="523220"/>
          </a:xfrm>
          <a:prstGeom prst="rect">
            <a:avLst/>
          </a:prstGeom>
        </p:spPr>
        <p:txBody>
          <a:bodyPr wrap="square">
            <a:spAutoFit/>
          </a:bodyPr>
          <a:lstStyle/>
          <a:p>
            <a:r>
              <a:rPr lang="en-GB" altLang="en-US" sz="2800" dirty="0">
                <a:solidFill>
                  <a:srgbClr val="002060"/>
                </a:solidFill>
              </a:rPr>
              <a:t>Is there more than one way of doing it?</a:t>
            </a:r>
          </a:p>
        </p:txBody>
      </p:sp>
      <p:sp>
        <p:nvSpPr>
          <p:cNvPr id="5" name="Star: 5 Points 4">
            <a:extLst>
              <a:ext uri="{FF2B5EF4-FFF2-40B4-BE49-F238E27FC236}">
                <a16:creationId xmlns:a16="http://schemas.microsoft.com/office/drawing/2014/main" id="{ED5CD3B8-529F-45EF-A75C-563BE5BEE73E}"/>
              </a:ext>
            </a:extLst>
          </p:cNvPr>
          <p:cNvSpPr/>
          <p:nvPr/>
        </p:nvSpPr>
        <p:spPr>
          <a:xfrm>
            <a:off x="2647505" y="5615848"/>
            <a:ext cx="955179" cy="7607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6483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t>Discussion</a:t>
            </a:r>
            <a:r>
              <a:rPr lang="en-GB" altLang="en-US" sz="2700" b="1" dirty="0"/>
              <a:t> </a:t>
            </a:r>
          </a:p>
        </p:txBody>
      </p:sp>
      <p:sp>
        <p:nvSpPr>
          <p:cNvPr id="2" name="TextBox 1">
            <a:extLst>
              <a:ext uri="{FF2B5EF4-FFF2-40B4-BE49-F238E27FC236}">
                <a16:creationId xmlns:a16="http://schemas.microsoft.com/office/drawing/2014/main" id="{B982F093-5DB8-410C-AC18-9CA5C4910656}"/>
              </a:ext>
            </a:extLst>
          </p:cNvPr>
          <p:cNvSpPr txBox="1"/>
          <p:nvPr/>
        </p:nvSpPr>
        <p:spPr>
          <a:xfrm>
            <a:off x="996875" y="1242152"/>
            <a:ext cx="10653657" cy="523220"/>
          </a:xfrm>
          <a:prstGeom prst="rect">
            <a:avLst/>
          </a:prstGeom>
          <a:noFill/>
        </p:spPr>
        <p:txBody>
          <a:bodyPr wrap="square" rtlCol="0">
            <a:spAutoFit/>
          </a:bodyPr>
          <a:lstStyle/>
          <a:p>
            <a:r>
              <a:rPr lang="en-GB" altLang="en-US" sz="2800" dirty="0">
                <a:solidFill>
                  <a:srgbClr val="002060"/>
                </a:solidFill>
              </a:rPr>
              <a:t>Why do I ask you to present your partner’s ideas and not your own? </a:t>
            </a:r>
          </a:p>
        </p:txBody>
      </p:sp>
      <p:pic>
        <p:nvPicPr>
          <p:cNvPr id="3" name="Picture 2">
            <a:extLst>
              <a:ext uri="{FF2B5EF4-FFF2-40B4-BE49-F238E27FC236}">
                <a16:creationId xmlns:a16="http://schemas.microsoft.com/office/drawing/2014/main" id="{ECB093EE-8455-4441-9785-C6D8DA582583}"/>
              </a:ext>
            </a:extLst>
          </p:cNvPr>
          <p:cNvPicPr>
            <a:picLocks noChangeAspect="1"/>
          </p:cNvPicPr>
          <p:nvPr/>
        </p:nvPicPr>
        <p:blipFill>
          <a:blip r:embed="rId3"/>
          <a:stretch>
            <a:fillRect/>
          </a:stretch>
        </p:blipFill>
        <p:spPr>
          <a:xfrm>
            <a:off x="3228889" y="2811886"/>
            <a:ext cx="4602050" cy="2369713"/>
          </a:xfrm>
          <a:prstGeom prst="rect">
            <a:avLst/>
          </a:prstGeom>
        </p:spPr>
      </p:pic>
    </p:spTree>
    <p:extLst>
      <p:ext uri="{BB962C8B-B14F-4D97-AF65-F5344CB8AC3E}">
        <p14:creationId xmlns:p14="http://schemas.microsoft.com/office/powerpoint/2010/main" val="414831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t>Discussion</a:t>
            </a:r>
            <a:r>
              <a:rPr lang="en-GB" altLang="en-US" sz="2700" b="1" dirty="0"/>
              <a:t> </a:t>
            </a:r>
          </a:p>
        </p:txBody>
      </p:sp>
      <p:sp>
        <p:nvSpPr>
          <p:cNvPr id="2" name="TextBox 1">
            <a:extLst>
              <a:ext uri="{FF2B5EF4-FFF2-40B4-BE49-F238E27FC236}">
                <a16:creationId xmlns:a16="http://schemas.microsoft.com/office/drawing/2014/main" id="{B982F093-5DB8-410C-AC18-9CA5C4910656}"/>
              </a:ext>
            </a:extLst>
          </p:cNvPr>
          <p:cNvSpPr txBox="1"/>
          <p:nvPr/>
        </p:nvSpPr>
        <p:spPr>
          <a:xfrm>
            <a:off x="996875" y="1242152"/>
            <a:ext cx="10653657" cy="2246769"/>
          </a:xfrm>
          <a:prstGeom prst="rect">
            <a:avLst/>
          </a:prstGeom>
          <a:noFill/>
        </p:spPr>
        <p:txBody>
          <a:bodyPr wrap="square" rtlCol="0">
            <a:spAutoFit/>
          </a:bodyPr>
          <a:lstStyle/>
          <a:p>
            <a:r>
              <a:rPr lang="en-GB" altLang="en-US" sz="2800" dirty="0">
                <a:solidFill>
                  <a:srgbClr val="002060"/>
                </a:solidFill>
              </a:rPr>
              <a:t>Why do I ask you to present your partner’s ideas and not your own? </a:t>
            </a:r>
          </a:p>
          <a:p>
            <a:pPr marL="514350" indent="-514350">
              <a:buAutoNum type="arabicPeriod"/>
            </a:pPr>
            <a:endParaRPr lang="en-GB" altLang="en-US" sz="2800" dirty="0">
              <a:solidFill>
                <a:srgbClr val="002060"/>
              </a:solidFill>
            </a:endParaRPr>
          </a:p>
          <a:p>
            <a:r>
              <a:rPr lang="en-GB" altLang="en-US" sz="2800" dirty="0">
                <a:solidFill>
                  <a:srgbClr val="002060"/>
                </a:solidFill>
              </a:rPr>
              <a:t>Why might it be useful to listen to and express other people’s ideas?</a:t>
            </a:r>
          </a:p>
          <a:p>
            <a:pPr marL="514350" indent="-514350">
              <a:buAutoNum type="arabicPeriod"/>
            </a:pPr>
            <a:endParaRPr lang="en-GB" altLang="en-US" sz="2800" dirty="0">
              <a:solidFill>
                <a:srgbClr val="002060"/>
              </a:solidFill>
            </a:endParaRPr>
          </a:p>
          <a:p>
            <a:r>
              <a:rPr lang="en-GB" altLang="en-US" sz="2800" dirty="0">
                <a:solidFill>
                  <a:srgbClr val="002060"/>
                </a:solidFill>
              </a:rPr>
              <a:t>Why is that important?</a:t>
            </a:r>
          </a:p>
        </p:txBody>
      </p:sp>
      <p:pic>
        <p:nvPicPr>
          <p:cNvPr id="3" name="Picture 2">
            <a:extLst>
              <a:ext uri="{FF2B5EF4-FFF2-40B4-BE49-F238E27FC236}">
                <a16:creationId xmlns:a16="http://schemas.microsoft.com/office/drawing/2014/main" id="{ECB093EE-8455-4441-9785-C6D8DA582583}"/>
              </a:ext>
            </a:extLst>
          </p:cNvPr>
          <p:cNvPicPr>
            <a:picLocks noChangeAspect="1"/>
          </p:cNvPicPr>
          <p:nvPr/>
        </p:nvPicPr>
        <p:blipFill>
          <a:blip r:embed="rId3"/>
          <a:stretch>
            <a:fillRect/>
          </a:stretch>
        </p:blipFill>
        <p:spPr>
          <a:xfrm>
            <a:off x="3838489" y="3616114"/>
            <a:ext cx="3883540" cy="1999734"/>
          </a:xfrm>
          <a:prstGeom prst="rect">
            <a:avLst/>
          </a:prstGeom>
        </p:spPr>
      </p:pic>
    </p:spTree>
    <p:extLst>
      <p:ext uri="{BB962C8B-B14F-4D97-AF65-F5344CB8AC3E}">
        <p14:creationId xmlns:p14="http://schemas.microsoft.com/office/powerpoint/2010/main" val="404971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CF0415-4154-4733-987E-F1A6F78F105B}"/>
              </a:ext>
            </a:extLst>
          </p:cNvPr>
          <p:cNvSpPr txBox="1">
            <a:spLocks/>
          </p:cNvSpPr>
          <p:nvPr/>
        </p:nvSpPr>
        <p:spPr bwMode="auto">
          <a:xfrm>
            <a:off x="1993900" y="11176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rPr>
              <a:t>The ‘Visible pedagogies’ research project</a:t>
            </a:r>
          </a:p>
        </p:txBody>
      </p:sp>
      <p:sp>
        <p:nvSpPr>
          <p:cNvPr id="5" name="Content Placeholder 2">
            <a:extLst>
              <a:ext uri="{FF2B5EF4-FFF2-40B4-BE49-F238E27FC236}">
                <a16:creationId xmlns:a16="http://schemas.microsoft.com/office/drawing/2014/main" id="{6AE1C8AD-8805-44ED-ABAB-FB93FD0A6F53}"/>
              </a:ext>
            </a:extLst>
          </p:cNvPr>
          <p:cNvSpPr txBox="1">
            <a:spLocks/>
          </p:cNvSpPr>
          <p:nvPr/>
        </p:nvSpPr>
        <p:spPr bwMode="auto">
          <a:xfrm>
            <a:off x="1981200" y="1405577"/>
            <a:ext cx="8229600" cy="481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The project is based upon the following argument: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School mathematics in its present form contributes towards the reproduction of inequities in society.</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Progressive pedagogies’ have the potential to address the attainment gap through raising motivation and engagement.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In progressive classrooms, the learning is less structured and the ‘rules of the game’ (‘recognition/realisation rules’), that students need to follow in order to succeed, are less clear.</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02060"/>
                </a:solidFill>
                <a:effectLst/>
                <a:uLnTx/>
                <a:uFillTx/>
                <a:latin typeface="Calibri"/>
                <a:ea typeface="+mn-ea"/>
                <a:cs typeface="+mn-cs"/>
              </a:rPr>
              <a:t>There is a danger that less wealthy students are further disadvantaged by open-ended approaches to learning maths.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dirty="0">
                <a:ln>
                  <a:noFill/>
                </a:ln>
                <a:solidFill>
                  <a:srgbClr val="C00000"/>
                </a:solidFill>
                <a:effectLst/>
                <a:uLnTx/>
                <a:uFillTx/>
                <a:latin typeface="Calibri"/>
                <a:ea typeface="+mn-ea"/>
                <a:cs typeface="+mn-cs"/>
              </a:rPr>
              <a:t>This project therefore, whilst embracing mixed attainment grouping and progressive approaches to teaching, explores ways to make the rules of the game more explicit to learners.</a:t>
            </a:r>
          </a:p>
        </p:txBody>
      </p:sp>
    </p:spTree>
    <p:extLst>
      <p:ext uri="{BB962C8B-B14F-4D97-AF65-F5344CB8AC3E}">
        <p14:creationId xmlns:p14="http://schemas.microsoft.com/office/powerpoint/2010/main" val="401336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DA3A9-3D5E-46A7-B4F3-475743495E6E}"/>
              </a:ext>
            </a:extLst>
          </p:cNvPr>
          <p:cNvSpPr>
            <a:spLocks noGrp="1"/>
          </p:cNvSpPr>
          <p:nvPr>
            <p:ph idx="1"/>
          </p:nvPr>
        </p:nvSpPr>
        <p:spPr>
          <a:xfrm>
            <a:off x="656780" y="1036350"/>
            <a:ext cx="10878439" cy="5256874"/>
          </a:xfrm>
          <a:ln w="57150">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a:buFontTx/>
              <a:buChar char="-"/>
            </a:pPr>
            <a:r>
              <a:rPr lang="en-GB" sz="2800" dirty="0"/>
              <a:t>Inner London school; 29% PPI students</a:t>
            </a:r>
          </a:p>
          <a:p>
            <a:pPr>
              <a:buFontTx/>
              <a:buChar char="-"/>
            </a:pPr>
            <a:r>
              <a:rPr lang="en-GB" sz="2800" dirty="0"/>
              <a:t>Target group – BCRB (Black Afro-Caribbean Boys) underachievement is a priority </a:t>
            </a:r>
          </a:p>
          <a:p>
            <a:pPr>
              <a:buFontTx/>
              <a:buChar char="-"/>
            </a:pPr>
            <a:r>
              <a:rPr lang="en-GB" sz="2800" dirty="0" err="1"/>
              <a:t>Oracy</a:t>
            </a:r>
            <a:r>
              <a:rPr lang="en-GB" sz="2800" dirty="0"/>
              <a:t> (part of School Improvement Plan/TPS/never heard the word)</a:t>
            </a:r>
          </a:p>
          <a:p>
            <a:pPr>
              <a:buFontTx/>
              <a:buChar char="-"/>
            </a:pPr>
            <a:r>
              <a:rPr lang="en-GB" sz="2800" dirty="0"/>
              <a:t>Maths dept. is gradually moving to mixed attainment</a:t>
            </a:r>
          </a:p>
          <a:p>
            <a:pPr marL="0" indent="0">
              <a:buNone/>
            </a:pPr>
            <a:r>
              <a:rPr lang="en-GB" sz="2800" dirty="0"/>
              <a:t>	- 2017-2018 introduced this to year 7s</a:t>
            </a:r>
          </a:p>
          <a:p>
            <a:pPr marL="0" indent="0">
              <a:buNone/>
            </a:pPr>
            <a:r>
              <a:rPr lang="en-GB" sz="2800" dirty="0"/>
              <a:t>	- 2018-2019 extended to year 8</a:t>
            </a:r>
          </a:p>
          <a:p>
            <a:pPr marL="0" indent="0">
              <a:buNone/>
            </a:pPr>
            <a:r>
              <a:rPr lang="en-GB" sz="2800" dirty="0"/>
              <a:t>	- 2019-2020 extend this to year 7/8 and 9 </a:t>
            </a:r>
          </a:p>
          <a:p>
            <a:pPr>
              <a:buFontTx/>
              <a:buChar char="-"/>
            </a:pPr>
            <a:r>
              <a:rPr lang="en-GB" sz="2800" dirty="0"/>
              <a:t>Collaboratively planning mixed attainment lessons (SOW)</a:t>
            </a:r>
          </a:p>
          <a:p>
            <a:pPr>
              <a:buFontTx/>
              <a:buChar char="-"/>
            </a:pPr>
            <a:r>
              <a:rPr lang="en-GB" sz="2800" dirty="0"/>
              <a:t>Established a timely collaboration with </a:t>
            </a:r>
            <a:r>
              <a:rPr lang="en-GB" sz="2800" dirty="0" err="1"/>
              <a:t>Dr.</a:t>
            </a:r>
            <a:r>
              <a:rPr lang="en-GB" sz="2800" dirty="0"/>
              <a:t> Pete Wright from UCL (IOE) </a:t>
            </a:r>
          </a:p>
        </p:txBody>
      </p:sp>
      <p:sp>
        <p:nvSpPr>
          <p:cNvPr id="6" name="TextBox 5">
            <a:extLst>
              <a:ext uri="{FF2B5EF4-FFF2-40B4-BE49-F238E27FC236}">
                <a16:creationId xmlns:a16="http://schemas.microsoft.com/office/drawing/2014/main" id="{E780304C-E306-4BD5-9C62-8C40519011C7}"/>
              </a:ext>
            </a:extLst>
          </p:cNvPr>
          <p:cNvSpPr txBox="1"/>
          <p:nvPr/>
        </p:nvSpPr>
        <p:spPr>
          <a:xfrm>
            <a:off x="1797494" y="304800"/>
            <a:ext cx="8070850"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Context of Stoke Newington School</a:t>
            </a:r>
          </a:p>
        </p:txBody>
      </p:sp>
    </p:spTree>
    <p:extLst>
      <p:ext uri="{BB962C8B-B14F-4D97-AF65-F5344CB8AC3E}">
        <p14:creationId xmlns:p14="http://schemas.microsoft.com/office/powerpoint/2010/main" val="354613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DA3A9-3D5E-46A7-B4F3-475743495E6E}"/>
              </a:ext>
            </a:extLst>
          </p:cNvPr>
          <p:cNvSpPr>
            <a:spLocks noGrp="1"/>
          </p:cNvSpPr>
          <p:nvPr>
            <p:ph idx="1"/>
          </p:nvPr>
        </p:nvSpPr>
        <p:spPr>
          <a:xfrm>
            <a:off x="1556826" y="1502514"/>
            <a:ext cx="8070850" cy="2518157"/>
          </a:xfrm>
          <a:ln w="57150">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514350" indent="-514350">
              <a:buFont typeface="+mj-lt"/>
              <a:buAutoNum type="arabicPeriod"/>
            </a:pPr>
            <a:r>
              <a:rPr lang="en-GB" sz="2800" dirty="0"/>
              <a:t>Sharing your partner’s thinking through TPS</a:t>
            </a:r>
          </a:p>
          <a:p>
            <a:pPr marL="514350" indent="-514350">
              <a:buFont typeface="+mj-lt"/>
              <a:buAutoNum type="arabicPeriod"/>
            </a:pPr>
            <a:r>
              <a:rPr lang="en-GB" sz="2800" dirty="0"/>
              <a:t>Separating reasoning from working by using a table</a:t>
            </a:r>
          </a:p>
          <a:p>
            <a:pPr marL="514350" indent="-514350">
              <a:buFont typeface="+mj-lt"/>
              <a:buAutoNum type="arabicPeriod"/>
            </a:pPr>
            <a:r>
              <a:rPr lang="en-GB" sz="2800" dirty="0"/>
              <a:t>Scribing for students when presenting ideas</a:t>
            </a:r>
          </a:p>
          <a:p>
            <a:pPr marL="514350" indent="-514350">
              <a:buFont typeface="+mj-lt"/>
              <a:buAutoNum type="arabicPeriod"/>
            </a:pPr>
            <a:r>
              <a:rPr lang="en-GB" sz="2800" dirty="0"/>
              <a:t>Sorting/classifying problems into different types</a:t>
            </a:r>
          </a:p>
          <a:p>
            <a:pPr marL="514350" indent="-514350">
              <a:buFont typeface="+mj-lt"/>
              <a:buAutoNum type="arabicPeriod"/>
            </a:pPr>
            <a:r>
              <a:rPr lang="en-GB" sz="2800" dirty="0"/>
              <a:t>Card sort to make teachers’ intentions explicit </a:t>
            </a:r>
          </a:p>
          <a:p>
            <a:pPr>
              <a:buFontTx/>
              <a:buChar char="-"/>
            </a:pPr>
            <a:endParaRPr lang="en-GB" sz="2800" dirty="0"/>
          </a:p>
        </p:txBody>
      </p:sp>
      <p:sp>
        <p:nvSpPr>
          <p:cNvPr id="6" name="TextBox 5">
            <a:extLst>
              <a:ext uri="{FF2B5EF4-FFF2-40B4-BE49-F238E27FC236}">
                <a16:creationId xmlns:a16="http://schemas.microsoft.com/office/drawing/2014/main" id="{E780304C-E306-4BD5-9C62-8C40519011C7}"/>
              </a:ext>
            </a:extLst>
          </p:cNvPr>
          <p:cNvSpPr txBox="1"/>
          <p:nvPr/>
        </p:nvSpPr>
        <p:spPr>
          <a:xfrm>
            <a:off x="1556825" y="631265"/>
            <a:ext cx="8070850" cy="523220"/>
          </a:xfrm>
          <a:prstGeom prst="rect">
            <a:avLst/>
          </a:prstGeom>
          <a:solidFill>
            <a:schemeClr val="accent2"/>
          </a:solidFill>
        </p:spPr>
        <p:txBody>
          <a:bodyPr wrap="square" rtlCol="0">
            <a:spAutoFit/>
          </a:bodyPr>
          <a:lstStyle/>
          <a:p>
            <a:pPr algn="ctr"/>
            <a:r>
              <a:rPr lang="en-GB" sz="2800" dirty="0">
                <a:latin typeface="Arial" panose="020B0604020202020204" pitchFamily="34" charset="0"/>
                <a:cs typeface="Arial" panose="020B0604020202020204" pitchFamily="34" charset="0"/>
              </a:rPr>
              <a:t>The five strategies used so far</a:t>
            </a:r>
          </a:p>
        </p:txBody>
      </p:sp>
    </p:spTree>
    <p:extLst>
      <p:ext uri="{BB962C8B-B14F-4D97-AF65-F5344CB8AC3E}">
        <p14:creationId xmlns:p14="http://schemas.microsoft.com/office/powerpoint/2010/main" val="66979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467</TotalTime>
  <Words>2086</Words>
  <Application>Microsoft Office PowerPoint</Application>
  <PresentationFormat>Widescreen</PresentationFormat>
  <Paragraphs>211</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Gill Sans MT</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Tiago.Carvalho</dc:creator>
  <cp:lastModifiedBy>Helen Hindle</cp:lastModifiedBy>
  <cp:revision>37</cp:revision>
  <dcterms:created xsi:type="dcterms:W3CDTF">2018-06-14T16:17:36Z</dcterms:created>
  <dcterms:modified xsi:type="dcterms:W3CDTF">2019-03-03T09:53:59Z</dcterms:modified>
</cp:coreProperties>
</file>