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8" r:id="rId3"/>
    <p:sldId id="277" r:id="rId4"/>
    <p:sldId id="279" r:id="rId5"/>
    <p:sldId id="278" r:id="rId6"/>
    <p:sldId id="259" r:id="rId7"/>
    <p:sldId id="260" r:id="rId8"/>
    <p:sldId id="280" r:id="rId9"/>
    <p:sldId id="257" r:id="rId10"/>
    <p:sldId id="281" r:id="rId11"/>
    <p:sldId id="262" r:id="rId12"/>
    <p:sldId id="282" r:id="rId13"/>
    <p:sldId id="283" r:id="rId14"/>
    <p:sldId id="264" r:id="rId15"/>
    <p:sldId id="265" r:id="rId16"/>
    <p:sldId id="284" r:id="rId17"/>
    <p:sldId id="289" r:id="rId18"/>
    <p:sldId id="290" r:id="rId19"/>
    <p:sldId id="285" r:id="rId20"/>
    <p:sldId id="288" r:id="rId21"/>
    <p:sldId id="286" r:id="rId22"/>
    <p:sldId id="274" r:id="rId23"/>
    <p:sldId id="291" r:id="rId24"/>
    <p:sldId id="287" r:id="rId25"/>
    <p:sldId id="263" r:id="rId26"/>
    <p:sldId id="292" r:id="rId27"/>
    <p:sldId id="293" r:id="rId28"/>
    <p:sldId id="294"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43"/>
  </p:normalViewPr>
  <p:slideViewPr>
    <p:cSldViewPr snapToGrid="0" snapToObjects="1">
      <p:cViewPr varScale="1">
        <p:scale>
          <a:sx n="64" d="100"/>
          <a:sy n="64" d="100"/>
        </p:scale>
        <p:origin x="9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6B2180B-BC73-C746-8080-3E4986CBB127}" type="datetimeFigureOut">
              <a:rPr lang="en-US" smtClean="0"/>
              <a:t>2/27/2018</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E9F4683-D20F-E347-8770-15FF94D2537B}" type="slidenum">
              <a:rPr lang="en-US" smtClean="0"/>
              <a:t>‹#›</a:t>
            </a:fld>
            <a:endParaRPr lang="en-US"/>
          </a:p>
        </p:txBody>
      </p:sp>
    </p:spTree>
    <p:extLst>
      <p:ext uri="{BB962C8B-B14F-4D97-AF65-F5344CB8AC3E}">
        <p14:creationId xmlns:p14="http://schemas.microsoft.com/office/powerpoint/2010/main" val="840437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4BC5711-B503-754E-9AC4-B0E4FACB05D1}" type="datetimeFigureOut">
              <a:rPr lang="en-US" smtClean="0"/>
              <a:t>2/27/2018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7F0C55C-1AEB-1C43-83E6-955A395EFB66}" type="slidenum">
              <a:rPr lang="en-US" smtClean="0"/>
              <a:t>‹#›</a:t>
            </a:fld>
            <a:endParaRPr lang="en-US"/>
          </a:p>
        </p:txBody>
      </p:sp>
    </p:spTree>
    <p:extLst>
      <p:ext uri="{BB962C8B-B14F-4D97-AF65-F5344CB8AC3E}">
        <p14:creationId xmlns:p14="http://schemas.microsoft.com/office/powerpoint/2010/main" val="2011242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F1A79C-8240-0C44-AF4E-6C3FDCCA47C6}"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389F9-5C26-A74B-A0E9-253EA3EE9647}" type="slidenum">
              <a:rPr lang="en-US" smtClean="0"/>
              <a:t>‹#›</a:t>
            </a:fld>
            <a:endParaRPr lang="en-US"/>
          </a:p>
        </p:txBody>
      </p:sp>
    </p:spTree>
    <p:extLst>
      <p:ext uri="{BB962C8B-B14F-4D97-AF65-F5344CB8AC3E}">
        <p14:creationId xmlns:p14="http://schemas.microsoft.com/office/powerpoint/2010/main" val="1734102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F1A79C-8240-0C44-AF4E-6C3FDCCA47C6}"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389F9-5C26-A74B-A0E9-253EA3EE9647}" type="slidenum">
              <a:rPr lang="en-US" smtClean="0"/>
              <a:t>‹#›</a:t>
            </a:fld>
            <a:endParaRPr lang="en-US"/>
          </a:p>
        </p:txBody>
      </p:sp>
    </p:spTree>
    <p:extLst>
      <p:ext uri="{BB962C8B-B14F-4D97-AF65-F5344CB8AC3E}">
        <p14:creationId xmlns:p14="http://schemas.microsoft.com/office/powerpoint/2010/main" val="15426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F1A79C-8240-0C44-AF4E-6C3FDCCA47C6}"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389F9-5C26-A74B-A0E9-253EA3EE9647}" type="slidenum">
              <a:rPr lang="en-US" smtClean="0"/>
              <a:t>‹#›</a:t>
            </a:fld>
            <a:endParaRPr lang="en-US"/>
          </a:p>
        </p:txBody>
      </p:sp>
    </p:spTree>
    <p:extLst>
      <p:ext uri="{BB962C8B-B14F-4D97-AF65-F5344CB8AC3E}">
        <p14:creationId xmlns:p14="http://schemas.microsoft.com/office/powerpoint/2010/main" val="70035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F1A79C-8240-0C44-AF4E-6C3FDCCA47C6}"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389F9-5C26-A74B-A0E9-253EA3EE9647}" type="slidenum">
              <a:rPr lang="en-US" smtClean="0"/>
              <a:t>‹#›</a:t>
            </a:fld>
            <a:endParaRPr lang="en-US"/>
          </a:p>
        </p:txBody>
      </p:sp>
    </p:spTree>
    <p:extLst>
      <p:ext uri="{BB962C8B-B14F-4D97-AF65-F5344CB8AC3E}">
        <p14:creationId xmlns:p14="http://schemas.microsoft.com/office/powerpoint/2010/main" val="155943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F1A79C-8240-0C44-AF4E-6C3FDCCA47C6}"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389F9-5C26-A74B-A0E9-253EA3EE9647}" type="slidenum">
              <a:rPr lang="en-US" smtClean="0"/>
              <a:t>‹#›</a:t>
            </a:fld>
            <a:endParaRPr lang="en-US"/>
          </a:p>
        </p:txBody>
      </p:sp>
    </p:spTree>
    <p:extLst>
      <p:ext uri="{BB962C8B-B14F-4D97-AF65-F5344CB8AC3E}">
        <p14:creationId xmlns:p14="http://schemas.microsoft.com/office/powerpoint/2010/main" val="158687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F1A79C-8240-0C44-AF4E-6C3FDCCA47C6}"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389F9-5C26-A74B-A0E9-253EA3EE9647}" type="slidenum">
              <a:rPr lang="en-US" smtClean="0"/>
              <a:t>‹#›</a:t>
            </a:fld>
            <a:endParaRPr lang="en-US"/>
          </a:p>
        </p:txBody>
      </p:sp>
    </p:spTree>
    <p:extLst>
      <p:ext uri="{BB962C8B-B14F-4D97-AF65-F5344CB8AC3E}">
        <p14:creationId xmlns:p14="http://schemas.microsoft.com/office/powerpoint/2010/main" val="106577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F1A79C-8240-0C44-AF4E-6C3FDCCA47C6}"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E389F9-5C26-A74B-A0E9-253EA3EE9647}" type="slidenum">
              <a:rPr lang="en-US" smtClean="0"/>
              <a:t>‹#›</a:t>
            </a:fld>
            <a:endParaRPr lang="en-US"/>
          </a:p>
        </p:txBody>
      </p:sp>
    </p:spTree>
    <p:extLst>
      <p:ext uri="{BB962C8B-B14F-4D97-AF65-F5344CB8AC3E}">
        <p14:creationId xmlns:p14="http://schemas.microsoft.com/office/powerpoint/2010/main" val="28019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F1A79C-8240-0C44-AF4E-6C3FDCCA47C6}"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E389F9-5C26-A74B-A0E9-253EA3EE9647}" type="slidenum">
              <a:rPr lang="en-US" smtClean="0"/>
              <a:t>‹#›</a:t>
            </a:fld>
            <a:endParaRPr lang="en-US"/>
          </a:p>
        </p:txBody>
      </p:sp>
    </p:spTree>
    <p:extLst>
      <p:ext uri="{BB962C8B-B14F-4D97-AF65-F5344CB8AC3E}">
        <p14:creationId xmlns:p14="http://schemas.microsoft.com/office/powerpoint/2010/main" val="201501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1A79C-8240-0C44-AF4E-6C3FDCCA47C6}"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E389F9-5C26-A74B-A0E9-253EA3EE9647}" type="slidenum">
              <a:rPr lang="en-US" smtClean="0"/>
              <a:t>‹#›</a:t>
            </a:fld>
            <a:endParaRPr lang="en-US"/>
          </a:p>
        </p:txBody>
      </p:sp>
    </p:spTree>
    <p:extLst>
      <p:ext uri="{BB962C8B-B14F-4D97-AF65-F5344CB8AC3E}">
        <p14:creationId xmlns:p14="http://schemas.microsoft.com/office/powerpoint/2010/main" val="45788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1A79C-8240-0C44-AF4E-6C3FDCCA47C6}"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389F9-5C26-A74B-A0E9-253EA3EE9647}" type="slidenum">
              <a:rPr lang="en-US" smtClean="0"/>
              <a:t>‹#›</a:t>
            </a:fld>
            <a:endParaRPr lang="en-US"/>
          </a:p>
        </p:txBody>
      </p:sp>
    </p:spTree>
    <p:extLst>
      <p:ext uri="{BB962C8B-B14F-4D97-AF65-F5344CB8AC3E}">
        <p14:creationId xmlns:p14="http://schemas.microsoft.com/office/powerpoint/2010/main" val="131685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1A79C-8240-0C44-AF4E-6C3FDCCA47C6}"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389F9-5C26-A74B-A0E9-253EA3EE9647}" type="slidenum">
              <a:rPr lang="en-US" smtClean="0"/>
              <a:t>‹#›</a:t>
            </a:fld>
            <a:endParaRPr lang="en-US"/>
          </a:p>
        </p:txBody>
      </p:sp>
    </p:spTree>
    <p:extLst>
      <p:ext uri="{BB962C8B-B14F-4D97-AF65-F5344CB8AC3E}">
        <p14:creationId xmlns:p14="http://schemas.microsoft.com/office/powerpoint/2010/main" val="36684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1A79C-8240-0C44-AF4E-6C3FDCCA47C6}"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389F9-5C26-A74B-A0E9-253EA3EE9647}" type="slidenum">
              <a:rPr lang="en-US" smtClean="0"/>
              <a:t>‹#›</a:t>
            </a:fld>
            <a:endParaRPr lang="en-US"/>
          </a:p>
        </p:txBody>
      </p:sp>
    </p:spTree>
    <p:extLst>
      <p:ext uri="{BB962C8B-B14F-4D97-AF65-F5344CB8AC3E}">
        <p14:creationId xmlns:p14="http://schemas.microsoft.com/office/powerpoint/2010/main" val="163010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789" y="-1229467"/>
            <a:ext cx="11581285" cy="2387600"/>
          </a:xfrm>
        </p:spPr>
        <p:txBody>
          <a:bodyPr/>
          <a:lstStyle/>
          <a:p>
            <a:r>
              <a:rPr lang="en-US" b="1" dirty="0">
                <a:solidFill>
                  <a:srgbClr val="0070C0"/>
                </a:solidFill>
                <a:latin typeface="+mn-lt"/>
              </a:rPr>
              <a:t>Differentiation is not a dirty word</a:t>
            </a:r>
          </a:p>
        </p:txBody>
      </p:sp>
      <p:sp>
        <p:nvSpPr>
          <p:cNvPr id="3" name="Subtitle 2"/>
          <p:cNvSpPr>
            <a:spLocks noGrp="1"/>
          </p:cNvSpPr>
          <p:nvPr>
            <p:ph type="subTitle" idx="1"/>
          </p:nvPr>
        </p:nvSpPr>
        <p:spPr>
          <a:xfrm>
            <a:off x="1524000" y="1158133"/>
            <a:ext cx="9144000" cy="1655762"/>
          </a:xfrm>
        </p:spPr>
        <p:txBody>
          <a:bodyPr/>
          <a:lstStyle/>
          <a:p>
            <a:r>
              <a:rPr lang="en-US" dirty="0"/>
              <a:t>Megan Bailey, St. Marylebone CE School</a:t>
            </a:r>
          </a:p>
        </p:txBody>
      </p:sp>
      <p:pic>
        <p:nvPicPr>
          <p:cNvPr id="5" name="Picture 4"/>
          <p:cNvPicPr>
            <a:picLocks noChangeAspect="1"/>
          </p:cNvPicPr>
          <p:nvPr/>
        </p:nvPicPr>
        <p:blipFill>
          <a:blip r:embed="rId2"/>
          <a:stretch>
            <a:fillRect/>
          </a:stretch>
        </p:blipFill>
        <p:spPr>
          <a:xfrm>
            <a:off x="3393499" y="1807884"/>
            <a:ext cx="5881129" cy="4523123"/>
          </a:xfrm>
          <a:prstGeom prst="rect">
            <a:avLst/>
          </a:prstGeom>
        </p:spPr>
      </p:pic>
    </p:spTree>
    <p:extLst>
      <p:ext uri="{BB962C8B-B14F-4D97-AF65-F5344CB8AC3E}">
        <p14:creationId xmlns:p14="http://schemas.microsoft.com/office/powerpoint/2010/main" val="479472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24947" y="547389"/>
            <a:ext cx="11333505" cy="4114800"/>
          </a:xfrm>
        </p:spPr>
        <p:txBody>
          <a:bodyPr>
            <a:noAutofit/>
          </a:bodyPr>
          <a:lstStyle/>
          <a:p>
            <a:pPr marL="0" indent="0"/>
            <a:r>
              <a:rPr lang="en-GB" sz="4800" dirty="0">
                <a:solidFill>
                  <a:srgbClr val="0070C0"/>
                </a:solidFill>
              </a:rPr>
              <a:t>When we present a collection of examples or exercises related to some mathematical idea to our pupils what do we want them to be looking for?</a:t>
            </a:r>
          </a:p>
          <a:p>
            <a:pPr marL="0" indent="0"/>
            <a:endParaRPr lang="en-GB" sz="4800" dirty="0">
              <a:solidFill>
                <a:srgbClr val="0070C0"/>
              </a:solidFill>
            </a:endParaRPr>
          </a:p>
          <a:p>
            <a:pPr marL="0" indent="0"/>
            <a:r>
              <a:rPr lang="en-GB" sz="4800" dirty="0">
                <a:solidFill>
                  <a:srgbClr val="0070C0"/>
                </a:solidFill>
              </a:rPr>
              <a:t>What do we want them to pay attention to?</a:t>
            </a:r>
          </a:p>
        </p:txBody>
      </p:sp>
    </p:spTree>
    <p:extLst>
      <p:ext uri="{BB962C8B-B14F-4D97-AF65-F5344CB8AC3E}">
        <p14:creationId xmlns:p14="http://schemas.microsoft.com/office/powerpoint/2010/main" val="9617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33" y="321734"/>
            <a:ext cx="10820400" cy="5791200"/>
          </a:xfrm>
          <a:prstGeom prst="rect">
            <a:avLst/>
          </a:prstGeom>
        </p:spPr>
      </p:pic>
      <p:sp>
        <p:nvSpPr>
          <p:cNvPr id="2" name="Rectangle 1"/>
          <p:cNvSpPr/>
          <p:nvPr/>
        </p:nvSpPr>
        <p:spPr>
          <a:xfrm rot="20222184">
            <a:off x="2529317" y="3025781"/>
            <a:ext cx="6881859" cy="923330"/>
          </a:xfrm>
          <a:prstGeom prst="rect">
            <a:avLst/>
          </a:prstGeom>
          <a:solidFill>
            <a:srgbClr val="FF0000"/>
          </a:solidFill>
        </p:spPr>
        <p:txBody>
          <a:bodyPr wrap="squar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rPr>
              <a:t>What it isn’t?</a:t>
            </a:r>
          </a:p>
        </p:txBody>
      </p:sp>
    </p:spTree>
    <p:extLst>
      <p:ext uri="{BB962C8B-B14F-4D97-AF65-F5344CB8AC3E}">
        <p14:creationId xmlns:p14="http://schemas.microsoft.com/office/powerpoint/2010/main" val="7917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382" y="76313"/>
            <a:ext cx="11673444" cy="830997"/>
          </a:xfrm>
          <a:prstGeom prst="rect">
            <a:avLst/>
          </a:prstGeom>
          <a:noFill/>
        </p:spPr>
        <p:txBody>
          <a:bodyPr wrap="square" rtlCol="0">
            <a:spAutoFit/>
          </a:bodyPr>
          <a:lstStyle/>
          <a:p>
            <a:r>
              <a:rPr lang="en-GB" sz="4800" b="1" dirty="0"/>
              <a:t>What do we want our students to attend to?</a:t>
            </a:r>
          </a:p>
        </p:txBody>
      </p:sp>
      <p:sp>
        <p:nvSpPr>
          <p:cNvPr id="5" name="TextBox 4"/>
          <p:cNvSpPr txBox="1"/>
          <p:nvPr/>
        </p:nvSpPr>
        <p:spPr>
          <a:xfrm>
            <a:off x="249382" y="907310"/>
            <a:ext cx="10699667" cy="646331"/>
          </a:xfrm>
          <a:prstGeom prst="rect">
            <a:avLst/>
          </a:prstGeom>
          <a:noFill/>
        </p:spPr>
        <p:txBody>
          <a:bodyPr wrap="square" rtlCol="0">
            <a:spAutoFit/>
          </a:bodyPr>
          <a:lstStyle/>
          <a:p>
            <a:r>
              <a:rPr lang="en-GB" sz="3600" b="1" dirty="0">
                <a:solidFill>
                  <a:srgbClr val="0070C0"/>
                </a:solidFill>
              </a:rPr>
              <a:t>Lesson: Adding fractions with the same denominator. </a:t>
            </a:r>
          </a:p>
        </p:txBody>
      </p:sp>
      <p:sp>
        <p:nvSpPr>
          <p:cNvPr id="6" name="TextBox 5"/>
          <p:cNvSpPr txBox="1"/>
          <p:nvPr/>
        </p:nvSpPr>
        <p:spPr>
          <a:xfrm>
            <a:off x="480950" y="1878818"/>
            <a:ext cx="5118265" cy="584775"/>
          </a:xfrm>
          <a:prstGeom prst="rect">
            <a:avLst/>
          </a:prstGeom>
          <a:noFill/>
        </p:spPr>
        <p:txBody>
          <a:bodyPr wrap="square" rtlCol="0">
            <a:spAutoFit/>
          </a:bodyPr>
          <a:lstStyle/>
          <a:p>
            <a:r>
              <a:rPr lang="en-GB" sz="3200" dirty="0"/>
              <a:t>A quick google search…</a:t>
            </a:r>
          </a:p>
        </p:txBody>
      </p:sp>
      <p:pic>
        <p:nvPicPr>
          <p:cNvPr id="7" name="Picture 6"/>
          <p:cNvPicPr>
            <a:picLocks noChangeAspect="1"/>
          </p:cNvPicPr>
          <p:nvPr/>
        </p:nvPicPr>
        <p:blipFill>
          <a:blip r:embed="rId2"/>
          <a:stretch>
            <a:fillRect/>
          </a:stretch>
        </p:blipFill>
        <p:spPr>
          <a:xfrm>
            <a:off x="4906885" y="1738307"/>
            <a:ext cx="5222765" cy="4997583"/>
          </a:xfrm>
          <a:prstGeom prst="rect">
            <a:avLst/>
          </a:prstGeom>
        </p:spPr>
      </p:pic>
      <p:sp>
        <p:nvSpPr>
          <p:cNvPr id="8" name="Rounded Rectangle 7"/>
          <p:cNvSpPr/>
          <p:nvPr/>
        </p:nvSpPr>
        <p:spPr>
          <a:xfrm>
            <a:off x="249382" y="1553641"/>
            <a:ext cx="10379034" cy="5182249"/>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245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3535" y="255382"/>
            <a:ext cx="7351676" cy="6096329"/>
          </a:xfrm>
          <a:prstGeom prst="rect">
            <a:avLst/>
          </a:prstGeom>
        </p:spPr>
      </p:pic>
      <p:sp>
        <p:nvSpPr>
          <p:cNvPr id="3" name="TextBox 2"/>
          <p:cNvSpPr txBox="1"/>
          <p:nvPr/>
        </p:nvSpPr>
        <p:spPr>
          <a:xfrm>
            <a:off x="6840184" y="2298474"/>
            <a:ext cx="4821383" cy="1323439"/>
          </a:xfrm>
          <a:prstGeom prst="rect">
            <a:avLst/>
          </a:prstGeom>
          <a:noFill/>
        </p:spPr>
        <p:txBody>
          <a:bodyPr wrap="square" rtlCol="0">
            <a:spAutoFit/>
          </a:bodyPr>
          <a:lstStyle/>
          <a:p>
            <a:pPr algn="ctr"/>
            <a:r>
              <a:rPr lang="en-GB" sz="4000" dirty="0">
                <a:solidFill>
                  <a:srgbClr val="7030A0"/>
                </a:solidFill>
              </a:rPr>
              <a:t>Is this an example of differentiation?</a:t>
            </a:r>
          </a:p>
        </p:txBody>
      </p:sp>
      <p:sp>
        <p:nvSpPr>
          <p:cNvPr id="4" name="Cloud Callout 3"/>
          <p:cNvSpPr/>
          <p:nvPr/>
        </p:nvSpPr>
        <p:spPr>
          <a:xfrm>
            <a:off x="6495798" y="1309522"/>
            <a:ext cx="5510153" cy="330134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363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4.googleusercontent.com/o-tJcw9byaCAHobhfootzws4FCCFHSHtnbcLuVoxcP5sWAsIZjedwOXPVJ52PC7i77M7_E09a6Xpqvkk9Rz0YBSwWAuj_HfQLj4qMdK9fKRYgjK3WBRVSSBSRSeQOW-OtviUoB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133" y="236"/>
            <a:ext cx="7941733" cy="685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0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4.googleusercontent.com/gb8foxFXgEkAPG_iQDhBD6VlAabu9ntXHwT_DTuj6klQZoU4JNhJNHgpVWNUI4DNvFTcFf8Ce6QiKHf7ouKqVFiq5rb3-2KADaBuy96E5yHeK7EPxFyvHe2HYkEsusa2YiD-Ug5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32" y="0"/>
            <a:ext cx="8551333" cy="682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2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10738" y="1459077"/>
            <a:ext cx="12253356" cy="498922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4000" dirty="0">
                <a:solidFill>
                  <a:srgbClr val="0070C0"/>
                </a:solidFill>
              </a:rPr>
              <a:t>Provides the opportunity </a:t>
            </a:r>
          </a:p>
          <a:p>
            <a:r>
              <a:rPr lang="en-GB" sz="4000" dirty="0">
                <a:solidFill>
                  <a:srgbClr val="0070C0"/>
                </a:solidFill>
              </a:rPr>
              <a:t>for practice (intelligent rather than mechanical);</a:t>
            </a:r>
          </a:p>
          <a:p>
            <a:pPr>
              <a:buFont typeface="Arial" pitchFamily="34" charset="0"/>
              <a:buChar char="•"/>
            </a:pPr>
            <a:r>
              <a:rPr lang="en-GB" sz="4000" dirty="0">
                <a:solidFill>
                  <a:srgbClr val="0070C0"/>
                </a:solidFill>
              </a:rPr>
              <a:t>to focus on relationships, not just the procedure;</a:t>
            </a:r>
          </a:p>
          <a:p>
            <a:pPr>
              <a:buFont typeface="Arial" pitchFamily="34" charset="0"/>
              <a:buChar char="•"/>
            </a:pPr>
            <a:r>
              <a:rPr lang="en-GB" sz="4000" dirty="0">
                <a:solidFill>
                  <a:srgbClr val="0070C0"/>
                </a:solidFill>
              </a:rPr>
              <a:t>to make connections between problems;</a:t>
            </a:r>
          </a:p>
          <a:p>
            <a:pPr>
              <a:buFont typeface="Arial" pitchFamily="34" charset="0"/>
              <a:buChar char="•"/>
            </a:pPr>
            <a:r>
              <a:rPr lang="en-GB" sz="4000" dirty="0">
                <a:solidFill>
                  <a:srgbClr val="0070C0"/>
                </a:solidFill>
              </a:rPr>
              <a:t>to use one problem to work out the next;</a:t>
            </a:r>
          </a:p>
          <a:p>
            <a:pPr>
              <a:buFont typeface="Arial" pitchFamily="34" charset="0"/>
              <a:buChar char="•"/>
            </a:pPr>
            <a:r>
              <a:rPr lang="en-GB" sz="4000" dirty="0">
                <a:solidFill>
                  <a:srgbClr val="0070C0"/>
                </a:solidFill>
              </a:rPr>
              <a:t>to create other examples of their own.</a:t>
            </a:r>
          </a:p>
          <a:p>
            <a:pPr>
              <a:buFont typeface="Arial" pitchFamily="34" charset="0"/>
              <a:buChar char="•"/>
            </a:pPr>
            <a:endParaRPr lang="en-GB" dirty="0"/>
          </a:p>
        </p:txBody>
      </p:sp>
      <p:sp>
        <p:nvSpPr>
          <p:cNvPr id="3" name="TextBox 2"/>
          <p:cNvSpPr txBox="1"/>
          <p:nvPr/>
        </p:nvSpPr>
        <p:spPr>
          <a:xfrm>
            <a:off x="190005" y="249382"/>
            <a:ext cx="6365174" cy="923330"/>
          </a:xfrm>
          <a:prstGeom prst="rect">
            <a:avLst/>
          </a:prstGeom>
          <a:noFill/>
        </p:spPr>
        <p:txBody>
          <a:bodyPr wrap="square" rtlCol="0">
            <a:spAutoFit/>
          </a:bodyPr>
          <a:lstStyle/>
          <a:p>
            <a:r>
              <a:rPr lang="en-GB" sz="5400" b="1" dirty="0"/>
              <a:t>Variation </a:t>
            </a:r>
          </a:p>
        </p:txBody>
      </p:sp>
    </p:spTree>
    <p:extLst>
      <p:ext uri="{BB962C8B-B14F-4D97-AF65-F5344CB8AC3E}">
        <p14:creationId xmlns:p14="http://schemas.microsoft.com/office/powerpoint/2010/main" val="211949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82" y="76313"/>
            <a:ext cx="11673444" cy="830997"/>
          </a:xfrm>
          <a:prstGeom prst="rect">
            <a:avLst/>
          </a:prstGeom>
          <a:noFill/>
        </p:spPr>
        <p:txBody>
          <a:bodyPr wrap="square" rtlCol="0">
            <a:spAutoFit/>
          </a:bodyPr>
          <a:lstStyle/>
          <a:p>
            <a:r>
              <a:rPr lang="en-GB" sz="4800" b="1" dirty="0"/>
              <a:t>What do we want our students to attend to?</a:t>
            </a:r>
          </a:p>
        </p:txBody>
      </p:sp>
      <p:sp>
        <p:nvSpPr>
          <p:cNvPr id="3" name="TextBox 2"/>
          <p:cNvSpPr txBox="1"/>
          <p:nvPr/>
        </p:nvSpPr>
        <p:spPr>
          <a:xfrm>
            <a:off x="249382" y="907310"/>
            <a:ext cx="10699667" cy="646331"/>
          </a:xfrm>
          <a:prstGeom prst="rect">
            <a:avLst/>
          </a:prstGeom>
          <a:noFill/>
        </p:spPr>
        <p:txBody>
          <a:bodyPr wrap="square" rtlCol="0">
            <a:spAutoFit/>
          </a:bodyPr>
          <a:lstStyle/>
          <a:p>
            <a:r>
              <a:rPr lang="en-GB" sz="3600" b="1" dirty="0">
                <a:solidFill>
                  <a:srgbClr val="0070C0"/>
                </a:solidFill>
              </a:rPr>
              <a:t>Lesson: Adding fractions with the same denominator. </a:t>
            </a:r>
          </a:p>
        </p:txBody>
      </p:sp>
      <p:sp>
        <p:nvSpPr>
          <p:cNvPr id="4" name="TextBox 3"/>
          <p:cNvSpPr txBox="1"/>
          <p:nvPr/>
        </p:nvSpPr>
        <p:spPr>
          <a:xfrm>
            <a:off x="338447" y="2384638"/>
            <a:ext cx="8057408" cy="584775"/>
          </a:xfrm>
          <a:prstGeom prst="rect">
            <a:avLst/>
          </a:prstGeom>
          <a:noFill/>
        </p:spPr>
        <p:txBody>
          <a:bodyPr wrap="square" rtlCol="0">
            <a:spAutoFit/>
          </a:bodyPr>
          <a:lstStyle/>
          <a:p>
            <a:r>
              <a:rPr lang="en-GB" sz="3200" b="1" dirty="0"/>
              <a:t>Task:</a:t>
            </a:r>
            <a:r>
              <a:rPr lang="en-GB" sz="3200" dirty="0"/>
              <a:t> Create some questions that use variation</a:t>
            </a:r>
          </a:p>
        </p:txBody>
      </p:sp>
    </p:spTree>
    <p:extLst>
      <p:ext uri="{BB962C8B-B14F-4D97-AF65-F5344CB8AC3E}">
        <p14:creationId xmlns:p14="http://schemas.microsoft.com/office/powerpoint/2010/main" val="22164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747" t="29943" r="44286" b="28539"/>
          <a:stretch/>
        </p:blipFill>
        <p:spPr>
          <a:xfrm>
            <a:off x="415638" y="255320"/>
            <a:ext cx="9262752" cy="6157111"/>
          </a:xfrm>
          <a:prstGeom prst="rect">
            <a:avLst/>
          </a:prstGeom>
        </p:spPr>
      </p:pic>
      <p:sp>
        <p:nvSpPr>
          <p:cNvPr id="3" name="TextBox 2"/>
          <p:cNvSpPr txBox="1"/>
          <p:nvPr/>
        </p:nvSpPr>
        <p:spPr>
          <a:xfrm>
            <a:off x="2030681" y="3565834"/>
            <a:ext cx="7861464" cy="769441"/>
          </a:xfrm>
          <a:prstGeom prst="rect">
            <a:avLst/>
          </a:prstGeom>
          <a:noFill/>
        </p:spPr>
        <p:txBody>
          <a:bodyPr wrap="square" rtlCol="0">
            <a:spAutoFit/>
          </a:bodyPr>
          <a:lstStyle/>
          <a:p>
            <a:r>
              <a:rPr lang="en-GB" sz="4400" b="1" dirty="0"/>
              <a:t>How many ways can you do this?</a:t>
            </a:r>
          </a:p>
        </p:txBody>
      </p:sp>
    </p:spTree>
    <p:extLst>
      <p:ext uri="{BB962C8B-B14F-4D97-AF65-F5344CB8AC3E}">
        <p14:creationId xmlns:p14="http://schemas.microsoft.com/office/powerpoint/2010/main" val="267098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3321" y="168926"/>
            <a:ext cx="9146969" cy="6586462"/>
          </a:xfrm>
          <a:prstGeom prst="rect">
            <a:avLst/>
          </a:prstGeom>
        </p:spPr>
      </p:pic>
      <p:sp>
        <p:nvSpPr>
          <p:cNvPr id="3" name="TextBox 2"/>
          <p:cNvSpPr txBox="1"/>
          <p:nvPr/>
        </p:nvSpPr>
        <p:spPr>
          <a:xfrm>
            <a:off x="593767" y="4000980"/>
            <a:ext cx="3265714" cy="584775"/>
          </a:xfrm>
          <a:prstGeom prst="rect">
            <a:avLst/>
          </a:prstGeom>
          <a:noFill/>
        </p:spPr>
        <p:txBody>
          <a:bodyPr wrap="square" rtlCol="0">
            <a:spAutoFit/>
          </a:bodyPr>
          <a:lstStyle/>
          <a:p>
            <a:r>
              <a:rPr lang="en-GB" sz="3200" b="1" dirty="0">
                <a:solidFill>
                  <a:srgbClr val="FF0000"/>
                </a:solidFill>
              </a:rPr>
              <a:t>Standard </a:t>
            </a:r>
          </a:p>
        </p:txBody>
      </p:sp>
      <p:sp>
        <p:nvSpPr>
          <p:cNvPr id="7" name="TextBox 6"/>
          <p:cNvSpPr txBox="1"/>
          <p:nvPr/>
        </p:nvSpPr>
        <p:spPr>
          <a:xfrm>
            <a:off x="4902530" y="4276997"/>
            <a:ext cx="3265714" cy="584775"/>
          </a:xfrm>
          <a:prstGeom prst="rect">
            <a:avLst/>
          </a:prstGeom>
          <a:noFill/>
        </p:spPr>
        <p:txBody>
          <a:bodyPr wrap="square" rtlCol="0">
            <a:spAutoFit/>
          </a:bodyPr>
          <a:lstStyle/>
          <a:p>
            <a:r>
              <a:rPr lang="en-GB" sz="3200" b="1" dirty="0">
                <a:solidFill>
                  <a:srgbClr val="FF0000"/>
                </a:solidFill>
              </a:rPr>
              <a:t>Non- Standard </a:t>
            </a:r>
          </a:p>
        </p:txBody>
      </p:sp>
      <p:sp>
        <p:nvSpPr>
          <p:cNvPr id="8" name="TextBox 7"/>
          <p:cNvSpPr txBox="1"/>
          <p:nvPr/>
        </p:nvSpPr>
        <p:spPr>
          <a:xfrm>
            <a:off x="8409709" y="2056303"/>
            <a:ext cx="3265714" cy="584775"/>
          </a:xfrm>
          <a:prstGeom prst="rect">
            <a:avLst/>
          </a:prstGeom>
          <a:noFill/>
        </p:spPr>
        <p:txBody>
          <a:bodyPr wrap="square" rtlCol="0">
            <a:spAutoFit/>
          </a:bodyPr>
          <a:lstStyle/>
          <a:p>
            <a:r>
              <a:rPr lang="en-GB" sz="3200" b="1" dirty="0">
                <a:solidFill>
                  <a:srgbClr val="FF0000"/>
                </a:solidFill>
              </a:rPr>
              <a:t>Non- Standard </a:t>
            </a:r>
          </a:p>
        </p:txBody>
      </p:sp>
      <p:sp>
        <p:nvSpPr>
          <p:cNvPr id="9" name="TextBox 8"/>
          <p:cNvSpPr txBox="1"/>
          <p:nvPr/>
        </p:nvSpPr>
        <p:spPr>
          <a:xfrm>
            <a:off x="9211293" y="4861772"/>
            <a:ext cx="3265714" cy="584775"/>
          </a:xfrm>
          <a:prstGeom prst="rect">
            <a:avLst/>
          </a:prstGeom>
          <a:noFill/>
        </p:spPr>
        <p:txBody>
          <a:bodyPr wrap="square" rtlCol="0">
            <a:spAutoFit/>
          </a:bodyPr>
          <a:lstStyle/>
          <a:p>
            <a:r>
              <a:rPr lang="en-GB" sz="3200" b="1" dirty="0">
                <a:solidFill>
                  <a:srgbClr val="FF0000"/>
                </a:solidFill>
              </a:rPr>
              <a:t>Non- Standard </a:t>
            </a:r>
          </a:p>
        </p:txBody>
      </p:sp>
      <p:sp>
        <p:nvSpPr>
          <p:cNvPr id="10" name="TextBox 9"/>
          <p:cNvSpPr txBox="1"/>
          <p:nvPr/>
        </p:nvSpPr>
        <p:spPr>
          <a:xfrm>
            <a:off x="320634" y="5292582"/>
            <a:ext cx="7635834" cy="1323439"/>
          </a:xfrm>
          <a:prstGeom prst="rect">
            <a:avLst/>
          </a:prstGeom>
          <a:noFill/>
          <a:ln w="28575">
            <a:solidFill>
              <a:schemeClr val="tx1"/>
            </a:solidFill>
          </a:ln>
        </p:spPr>
        <p:txBody>
          <a:bodyPr wrap="square" rtlCol="0">
            <a:spAutoFit/>
          </a:bodyPr>
          <a:lstStyle/>
          <a:p>
            <a:pPr algn="ctr"/>
            <a:r>
              <a:rPr lang="en-GB" sz="4000" b="1" dirty="0"/>
              <a:t>Finding missing angles using the tan ratio only </a:t>
            </a:r>
          </a:p>
        </p:txBody>
      </p:sp>
    </p:spTree>
    <p:extLst>
      <p:ext uri="{BB962C8B-B14F-4D97-AF65-F5344CB8AC3E}">
        <p14:creationId xmlns:p14="http://schemas.microsoft.com/office/powerpoint/2010/main" val="11768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980068" y="754578"/>
            <a:ext cx="7777162" cy="707886"/>
          </a:xfrm>
          <a:prstGeom prst="rect">
            <a:avLst/>
          </a:prstGeom>
          <a:noFill/>
          <a:ln w="9525">
            <a:noFill/>
            <a:miter lim="800000"/>
            <a:headEnd/>
            <a:tailEnd/>
          </a:ln>
        </p:spPr>
        <p:txBody>
          <a:bodyPr>
            <a:spAutoFit/>
          </a:bodyPr>
          <a:lstStyle/>
          <a:p>
            <a:r>
              <a:rPr lang="en-GB" sz="4000" dirty="0">
                <a:solidFill>
                  <a:srgbClr val="00628C"/>
                </a:solidFill>
              </a:rPr>
              <a:t>9999 + 999 + 99 + 9 + 5 = </a:t>
            </a:r>
          </a:p>
        </p:txBody>
      </p:sp>
      <p:sp>
        <p:nvSpPr>
          <p:cNvPr id="8" name="TextBox 2"/>
          <p:cNvSpPr txBox="1">
            <a:spLocks noChangeArrowheads="1"/>
          </p:cNvSpPr>
          <p:nvPr/>
        </p:nvSpPr>
        <p:spPr bwMode="auto">
          <a:xfrm>
            <a:off x="980068" y="2138894"/>
            <a:ext cx="8352928" cy="707886"/>
          </a:xfrm>
          <a:prstGeom prst="rect">
            <a:avLst/>
          </a:prstGeom>
          <a:noFill/>
          <a:ln w="9525">
            <a:noFill/>
            <a:miter lim="800000"/>
            <a:headEnd/>
            <a:tailEnd/>
          </a:ln>
        </p:spPr>
        <p:txBody>
          <a:bodyPr wrap="square">
            <a:spAutoFit/>
          </a:bodyPr>
          <a:lstStyle/>
          <a:p>
            <a:r>
              <a:rPr lang="en-US" sz="4000" dirty="0">
                <a:solidFill>
                  <a:srgbClr val="00628C"/>
                </a:solidFill>
              </a:rPr>
              <a:t>0.62 x 37.5 + 3.75 x 3.8 = </a:t>
            </a:r>
          </a:p>
        </p:txBody>
      </p:sp>
      <p:sp>
        <p:nvSpPr>
          <p:cNvPr id="9" name="Rectangle 8"/>
          <p:cNvSpPr/>
          <p:nvPr/>
        </p:nvSpPr>
        <p:spPr>
          <a:xfrm>
            <a:off x="980068" y="3418874"/>
            <a:ext cx="10116616" cy="954107"/>
          </a:xfrm>
          <a:prstGeom prst="rect">
            <a:avLst/>
          </a:prstGeom>
        </p:spPr>
        <p:txBody>
          <a:bodyPr wrap="square">
            <a:spAutoFit/>
          </a:bodyPr>
          <a:lstStyle/>
          <a:p>
            <a:r>
              <a:rPr lang="en-US" sz="2800" dirty="0">
                <a:solidFill>
                  <a:srgbClr val="00628C"/>
                </a:solidFill>
              </a:rPr>
              <a:t>( </a:t>
            </a:r>
            <a:r>
              <a:rPr lang="en-US" sz="2800" u="sng" dirty="0">
                <a:solidFill>
                  <a:srgbClr val="00628C"/>
                </a:solidFill>
              </a:rPr>
              <a:t>4</a:t>
            </a:r>
            <a:r>
              <a:rPr lang="en-US" sz="2800" dirty="0">
                <a:solidFill>
                  <a:srgbClr val="00628C"/>
                </a:solidFill>
              </a:rPr>
              <a:t> +  </a:t>
            </a:r>
            <a:r>
              <a:rPr lang="en-US" sz="2800" u="sng" dirty="0">
                <a:solidFill>
                  <a:srgbClr val="00628C"/>
                </a:solidFill>
              </a:rPr>
              <a:t>1</a:t>
            </a:r>
            <a:r>
              <a:rPr lang="en-US" sz="2800" dirty="0">
                <a:solidFill>
                  <a:srgbClr val="00628C"/>
                </a:solidFill>
              </a:rPr>
              <a:t> ) + ( </a:t>
            </a:r>
            <a:r>
              <a:rPr lang="en-US" sz="2800" u="sng" dirty="0">
                <a:solidFill>
                  <a:srgbClr val="00628C"/>
                </a:solidFill>
              </a:rPr>
              <a:t>5</a:t>
            </a:r>
            <a:r>
              <a:rPr lang="en-US" sz="2800" dirty="0">
                <a:solidFill>
                  <a:srgbClr val="00628C"/>
                </a:solidFill>
              </a:rPr>
              <a:t> +  </a:t>
            </a:r>
            <a:r>
              <a:rPr lang="en-US" sz="2800" u="sng" dirty="0">
                <a:solidFill>
                  <a:srgbClr val="00628C"/>
                </a:solidFill>
              </a:rPr>
              <a:t>1</a:t>
            </a:r>
            <a:r>
              <a:rPr lang="en-US" sz="2800" dirty="0">
                <a:solidFill>
                  <a:srgbClr val="00628C"/>
                </a:solidFill>
              </a:rPr>
              <a:t> ) + ( </a:t>
            </a:r>
            <a:r>
              <a:rPr lang="en-US" sz="2800" u="sng" dirty="0">
                <a:solidFill>
                  <a:srgbClr val="00628C"/>
                </a:solidFill>
              </a:rPr>
              <a:t>6</a:t>
            </a:r>
            <a:r>
              <a:rPr lang="en-US" sz="2800" dirty="0">
                <a:solidFill>
                  <a:srgbClr val="00628C"/>
                </a:solidFill>
              </a:rPr>
              <a:t> + </a:t>
            </a:r>
            <a:r>
              <a:rPr lang="en-US" sz="1000" dirty="0">
                <a:solidFill>
                  <a:srgbClr val="00628C"/>
                </a:solidFill>
              </a:rPr>
              <a:t>  </a:t>
            </a:r>
            <a:r>
              <a:rPr lang="en-US" sz="2800" u="sng" dirty="0">
                <a:solidFill>
                  <a:srgbClr val="00628C"/>
                </a:solidFill>
              </a:rPr>
              <a:t>1</a:t>
            </a:r>
            <a:r>
              <a:rPr lang="en-US" sz="2800" dirty="0">
                <a:solidFill>
                  <a:srgbClr val="00628C"/>
                </a:solidFill>
              </a:rPr>
              <a:t> ) + ( </a:t>
            </a:r>
            <a:r>
              <a:rPr lang="en-US" sz="2800" u="sng" dirty="0">
                <a:solidFill>
                  <a:srgbClr val="00628C"/>
                </a:solidFill>
              </a:rPr>
              <a:t>7</a:t>
            </a:r>
            <a:r>
              <a:rPr lang="en-US" sz="2800" dirty="0">
                <a:solidFill>
                  <a:srgbClr val="00628C"/>
                </a:solidFill>
              </a:rPr>
              <a:t> +  </a:t>
            </a:r>
            <a:r>
              <a:rPr lang="en-US" sz="2800" u="sng" dirty="0">
                <a:solidFill>
                  <a:srgbClr val="00628C"/>
                </a:solidFill>
              </a:rPr>
              <a:t>1</a:t>
            </a:r>
            <a:r>
              <a:rPr lang="en-US" sz="2800" dirty="0">
                <a:solidFill>
                  <a:srgbClr val="00628C"/>
                </a:solidFill>
              </a:rPr>
              <a:t> ) + (</a:t>
            </a:r>
            <a:r>
              <a:rPr lang="en-US" sz="2800" u="sng" dirty="0">
                <a:solidFill>
                  <a:srgbClr val="00628C"/>
                </a:solidFill>
              </a:rPr>
              <a:t>8</a:t>
            </a:r>
            <a:r>
              <a:rPr lang="en-US" sz="2800" dirty="0">
                <a:solidFill>
                  <a:srgbClr val="00628C"/>
                </a:solidFill>
              </a:rPr>
              <a:t>  +  </a:t>
            </a:r>
            <a:r>
              <a:rPr lang="en-US" sz="2800" u="sng" dirty="0">
                <a:solidFill>
                  <a:srgbClr val="00628C"/>
                </a:solidFill>
              </a:rPr>
              <a:t>2</a:t>
            </a:r>
            <a:r>
              <a:rPr lang="en-US" sz="2800" dirty="0">
                <a:solidFill>
                  <a:srgbClr val="00628C"/>
                </a:solidFill>
              </a:rPr>
              <a:t> ) =  </a:t>
            </a:r>
          </a:p>
          <a:p>
            <a:r>
              <a:rPr lang="en-US" sz="2800" dirty="0">
                <a:solidFill>
                  <a:srgbClr val="00628C"/>
                </a:solidFill>
              </a:rPr>
              <a:t>  </a:t>
            </a:r>
            <a:r>
              <a:rPr lang="en-US" sz="1000" dirty="0">
                <a:solidFill>
                  <a:srgbClr val="00628C"/>
                </a:solidFill>
              </a:rPr>
              <a:t> </a:t>
            </a:r>
            <a:r>
              <a:rPr lang="en-US" sz="2800" dirty="0">
                <a:solidFill>
                  <a:srgbClr val="00628C"/>
                </a:solidFill>
              </a:rPr>
              <a:t>5     6        </a:t>
            </a:r>
            <a:r>
              <a:rPr lang="en-US" sz="1000" dirty="0">
                <a:solidFill>
                  <a:srgbClr val="00628C"/>
                </a:solidFill>
              </a:rPr>
              <a:t>  </a:t>
            </a:r>
            <a:r>
              <a:rPr lang="en-US" sz="2800" dirty="0">
                <a:solidFill>
                  <a:srgbClr val="00628C"/>
                </a:solidFill>
              </a:rPr>
              <a:t>6     </a:t>
            </a:r>
            <a:r>
              <a:rPr lang="en-US" sz="1000" dirty="0">
                <a:solidFill>
                  <a:srgbClr val="00628C"/>
                </a:solidFill>
              </a:rPr>
              <a:t> </a:t>
            </a:r>
            <a:r>
              <a:rPr lang="en-US" sz="2800" dirty="0">
                <a:solidFill>
                  <a:srgbClr val="00628C"/>
                </a:solidFill>
              </a:rPr>
              <a:t>7        </a:t>
            </a:r>
            <a:r>
              <a:rPr lang="en-US" sz="1000" dirty="0">
                <a:solidFill>
                  <a:srgbClr val="00628C"/>
                </a:solidFill>
              </a:rPr>
              <a:t>   </a:t>
            </a:r>
            <a:r>
              <a:rPr lang="en-US" sz="2800" dirty="0">
                <a:solidFill>
                  <a:srgbClr val="00628C"/>
                </a:solidFill>
              </a:rPr>
              <a:t>7     8         8     </a:t>
            </a:r>
            <a:r>
              <a:rPr lang="en-US" sz="1000" dirty="0">
                <a:solidFill>
                  <a:srgbClr val="00628C"/>
                </a:solidFill>
              </a:rPr>
              <a:t>  </a:t>
            </a:r>
            <a:r>
              <a:rPr lang="en-US" sz="2800" dirty="0">
                <a:solidFill>
                  <a:srgbClr val="00628C"/>
                </a:solidFill>
              </a:rPr>
              <a:t>9       </a:t>
            </a:r>
            <a:r>
              <a:rPr lang="en-US" sz="1000" dirty="0">
                <a:solidFill>
                  <a:srgbClr val="00628C"/>
                </a:solidFill>
              </a:rPr>
              <a:t> </a:t>
            </a:r>
            <a:r>
              <a:rPr lang="en-US" sz="2800" dirty="0">
                <a:solidFill>
                  <a:srgbClr val="00628C"/>
                </a:solidFill>
              </a:rPr>
              <a:t>9     10</a:t>
            </a:r>
          </a:p>
        </p:txBody>
      </p:sp>
      <p:sp>
        <p:nvSpPr>
          <p:cNvPr id="10" name="TextBox 9"/>
          <p:cNvSpPr txBox="1"/>
          <p:nvPr/>
        </p:nvSpPr>
        <p:spPr>
          <a:xfrm>
            <a:off x="-765605" y="4998244"/>
            <a:ext cx="8280920" cy="584776"/>
          </a:xfrm>
          <a:prstGeom prst="rect">
            <a:avLst/>
          </a:prstGeom>
          <a:noFill/>
        </p:spPr>
        <p:txBody>
          <a:bodyPr wrap="square" rtlCol="0">
            <a:spAutoFit/>
          </a:bodyPr>
          <a:lstStyle/>
          <a:p>
            <a:pPr algn="ctr" fontAlgn="base">
              <a:spcBef>
                <a:spcPct val="20000"/>
              </a:spcBef>
              <a:spcAft>
                <a:spcPct val="0"/>
              </a:spcAft>
              <a:buClr>
                <a:srgbClr val="00628C"/>
              </a:buClr>
              <a:buFont typeface="Arial" pitchFamily="34" charset="0"/>
              <a:buNone/>
            </a:pPr>
            <a:r>
              <a:rPr lang="en-GB" sz="3200" dirty="0">
                <a:solidFill>
                  <a:srgbClr val="00628C"/>
                </a:solidFill>
              </a:rPr>
              <a:t>What are you attending to?</a:t>
            </a:r>
          </a:p>
        </p:txBody>
      </p:sp>
    </p:spTree>
    <p:extLst>
      <p:ext uri="{BB962C8B-B14F-4D97-AF65-F5344CB8AC3E}">
        <p14:creationId xmlns:p14="http://schemas.microsoft.com/office/powerpoint/2010/main" val="88391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6261" y="170336"/>
            <a:ext cx="9449665" cy="6562894"/>
          </a:xfrm>
          <a:prstGeom prst="rect">
            <a:avLst/>
          </a:prstGeom>
        </p:spPr>
      </p:pic>
      <p:sp>
        <p:nvSpPr>
          <p:cNvPr id="3" name="TextBox 2"/>
          <p:cNvSpPr txBox="1"/>
          <p:nvPr/>
        </p:nvSpPr>
        <p:spPr>
          <a:xfrm>
            <a:off x="276657" y="3699164"/>
            <a:ext cx="12302836" cy="769441"/>
          </a:xfrm>
          <a:prstGeom prst="rect">
            <a:avLst/>
          </a:prstGeom>
          <a:noFill/>
        </p:spPr>
        <p:txBody>
          <a:bodyPr wrap="square" rtlCol="0">
            <a:spAutoFit/>
          </a:bodyPr>
          <a:lstStyle/>
          <a:p>
            <a:r>
              <a:rPr lang="en-GB" sz="4400" b="1" dirty="0">
                <a:solidFill>
                  <a:srgbClr val="FF0000"/>
                </a:solidFill>
              </a:rPr>
              <a:t>What do you want different students to attend to? </a:t>
            </a:r>
          </a:p>
        </p:txBody>
      </p:sp>
    </p:spTree>
    <p:extLst>
      <p:ext uri="{BB962C8B-B14F-4D97-AF65-F5344CB8AC3E}">
        <p14:creationId xmlns:p14="http://schemas.microsoft.com/office/powerpoint/2010/main" val="1256299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1189" y="0"/>
            <a:ext cx="9490982" cy="6513251"/>
          </a:xfrm>
          <a:prstGeom prst="rect">
            <a:avLst/>
          </a:prstGeom>
        </p:spPr>
      </p:pic>
    </p:spTree>
    <p:extLst>
      <p:ext uri="{BB962C8B-B14F-4D97-AF65-F5344CB8AC3E}">
        <p14:creationId xmlns:p14="http://schemas.microsoft.com/office/powerpoint/2010/main" val="4175436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lh4.googleusercontent.com/kaS9iZX6PZ5O8aP_BFGo4sgssNdaHiwZ87Zkb9UXi-Y-D5VnQGkKvNKqLb0-0FZjLWksTbvxb8ZEacgIFVzH_4Zo60zEDCT4UfOOW6OsVvShUiQlMr6tUmAPWdPM4yxH0js8yUW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865" y="91482"/>
            <a:ext cx="7603067" cy="676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516" y="215550"/>
            <a:ext cx="6496606" cy="6479710"/>
          </a:xfrm>
          <a:prstGeom prst="rect">
            <a:avLst/>
          </a:prstGeom>
        </p:spPr>
      </p:pic>
    </p:spTree>
    <p:extLst>
      <p:ext uri="{BB962C8B-B14F-4D97-AF65-F5344CB8AC3E}">
        <p14:creationId xmlns:p14="http://schemas.microsoft.com/office/powerpoint/2010/main" val="1888466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7554" y="217652"/>
            <a:ext cx="8110228" cy="6164711"/>
          </a:xfrm>
          <a:prstGeom prst="rect">
            <a:avLst/>
          </a:prstGeom>
        </p:spPr>
      </p:pic>
    </p:spTree>
    <p:extLst>
      <p:ext uri="{BB962C8B-B14F-4D97-AF65-F5344CB8AC3E}">
        <p14:creationId xmlns:p14="http://schemas.microsoft.com/office/powerpoint/2010/main" val="2669573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133" y="0"/>
            <a:ext cx="9199963" cy="6857308"/>
          </a:xfrm>
          <a:prstGeom prst="rect">
            <a:avLst/>
          </a:prstGeom>
        </p:spPr>
      </p:pic>
    </p:spTree>
    <p:extLst>
      <p:ext uri="{BB962C8B-B14F-4D97-AF65-F5344CB8AC3E}">
        <p14:creationId xmlns:p14="http://schemas.microsoft.com/office/powerpoint/2010/main" val="239081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82" y="291281"/>
            <a:ext cx="6096000" cy="3457357"/>
          </a:xfrm>
          <a:prstGeom prst="rect">
            <a:avLst/>
          </a:prstGeom>
        </p:spPr>
        <p:txBody>
          <a:bodyPr>
            <a:spAutoFit/>
          </a:bodyPr>
          <a:lstStyle/>
          <a:p>
            <a:r>
              <a:rPr lang="en-GB" sz="2800" b="1" i="1" dirty="0">
                <a:solidFill>
                  <a:srgbClr val="2E75B5"/>
                </a:solidFill>
                <a:latin typeface="Calibri" panose="020F0502020204030204" pitchFamily="34" charset="0"/>
              </a:rPr>
              <a:t>Curious</a:t>
            </a:r>
            <a:r>
              <a:rPr lang="en-GB" sz="2800" b="1" dirty="0">
                <a:solidFill>
                  <a:srgbClr val="2E75B5"/>
                </a:solidFill>
                <a:latin typeface="Calibri" panose="020F0502020204030204" pitchFamily="34" charset="0"/>
              </a:rPr>
              <a:t> </a:t>
            </a:r>
            <a:r>
              <a:rPr lang="en-GB" sz="2800" b="1" i="1" dirty="0">
                <a:solidFill>
                  <a:srgbClr val="2E75B5"/>
                </a:solidFill>
                <a:latin typeface="Calibri" panose="020F0502020204030204" pitchFamily="34" charset="0"/>
              </a:rPr>
              <a:t>about</a:t>
            </a:r>
            <a:r>
              <a:rPr lang="en-GB" sz="2800" b="1" dirty="0">
                <a:solidFill>
                  <a:srgbClr val="2E75B5"/>
                </a:solidFill>
                <a:latin typeface="Calibri" panose="020F0502020204030204" pitchFamily="34" charset="0"/>
              </a:rPr>
              <a:t> Secondary</a:t>
            </a:r>
          </a:p>
          <a:p>
            <a:r>
              <a:rPr lang="en-GB" sz="2800" b="1" dirty="0">
                <a:solidFill>
                  <a:srgbClr val="2E75B5"/>
                </a:solidFill>
                <a:latin typeface="Calibri" panose="020F0502020204030204" pitchFamily="34" charset="0"/>
              </a:rPr>
              <a:t> Mathematics Teaching for</a:t>
            </a:r>
          </a:p>
          <a:p>
            <a:r>
              <a:rPr lang="en-GB" sz="2800" b="1" dirty="0">
                <a:solidFill>
                  <a:srgbClr val="2E75B5"/>
                </a:solidFill>
                <a:latin typeface="Calibri" panose="020F0502020204030204" pitchFamily="34" charset="0"/>
              </a:rPr>
              <a:t> Mastery?...</a:t>
            </a:r>
            <a:endParaRPr lang="en-GB" b="1" dirty="0"/>
          </a:p>
          <a:p>
            <a:pPr>
              <a:spcAft>
                <a:spcPts val="800"/>
              </a:spcAft>
            </a:pPr>
            <a:r>
              <a:rPr lang="en-GB" dirty="0">
                <a:solidFill>
                  <a:srgbClr val="5A5A5A"/>
                </a:solidFill>
                <a:latin typeface="Calibri" panose="020F0502020204030204" pitchFamily="34" charset="0"/>
              </a:rPr>
              <a:t>Mastery Open Mornings</a:t>
            </a:r>
            <a:endParaRPr lang="en-GB" dirty="0"/>
          </a:p>
          <a:p>
            <a:pPr indent="-457200">
              <a:spcAft>
                <a:spcPts val="800"/>
              </a:spcAft>
            </a:pPr>
            <a:r>
              <a:rPr lang="en-GB" b="1" dirty="0">
                <a:solidFill>
                  <a:srgbClr val="000000"/>
                </a:solidFill>
                <a:latin typeface="Calibri" panose="020F0502020204030204" pitchFamily="34" charset="0"/>
              </a:rPr>
              <a:t>Dates</a:t>
            </a:r>
            <a:r>
              <a:rPr lang="en-GB" dirty="0">
                <a:solidFill>
                  <a:srgbClr val="000000"/>
                </a:solidFill>
                <a:latin typeface="Calibri" panose="020F0502020204030204" pitchFamily="34" charset="0"/>
              </a:rPr>
              <a:t>: Friday 23</a:t>
            </a:r>
            <a:r>
              <a:rPr lang="en-GB" sz="800" baseline="30000" dirty="0">
                <a:solidFill>
                  <a:srgbClr val="000000"/>
                </a:solidFill>
                <a:latin typeface="Calibri" panose="020F0502020204030204" pitchFamily="34" charset="0"/>
              </a:rPr>
              <a:t>rd</a:t>
            </a:r>
            <a:r>
              <a:rPr lang="en-GB" dirty="0">
                <a:solidFill>
                  <a:srgbClr val="000000"/>
                </a:solidFill>
                <a:latin typeface="Calibri" panose="020F0502020204030204" pitchFamily="34" charset="0"/>
              </a:rPr>
              <a:t> February 2018 </a:t>
            </a:r>
            <a:endParaRPr lang="en-GB" dirty="0"/>
          </a:p>
          <a:p>
            <a:pPr>
              <a:spcAft>
                <a:spcPts val="800"/>
              </a:spcAft>
            </a:pPr>
            <a:r>
              <a:rPr lang="en-GB" b="1" dirty="0">
                <a:solidFill>
                  <a:srgbClr val="000000"/>
                </a:solidFill>
                <a:latin typeface="Calibri" panose="020F0502020204030204" pitchFamily="34" charset="0"/>
              </a:rPr>
              <a:t>Time</a:t>
            </a:r>
            <a:r>
              <a:rPr lang="en-GB" dirty="0">
                <a:solidFill>
                  <a:srgbClr val="000000"/>
                </a:solidFill>
                <a:latin typeface="Calibri" panose="020F0502020204030204" pitchFamily="34" charset="0"/>
              </a:rPr>
              <a:t>: 08:15-12:50</a:t>
            </a:r>
            <a:endParaRPr lang="en-GB" dirty="0"/>
          </a:p>
          <a:p>
            <a:pPr>
              <a:spcAft>
                <a:spcPts val="800"/>
              </a:spcAft>
            </a:pPr>
            <a:r>
              <a:rPr lang="en-GB" b="1" dirty="0">
                <a:solidFill>
                  <a:srgbClr val="000000"/>
                </a:solidFill>
                <a:latin typeface="Calibri" panose="020F0502020204030204" pitchFamily="34" charset="0"/>
              </a:rPr>
              <a:t>Cost</a:t>
            </a:r>
            <a:r>
              <a:rPr lang="en-GB" dirty="0">
                <a:solidFill>
                  <a:srgbClr val="000000"/>
                </a:solidFill>
                <a:latin typeface="Calibri" panose="020F0502020204030204" pitchFamily="34" charset="0"/>
              </a:rPr>
              <a:t>: Free</a:t>
            </a:r>
            <a:endParaRPr lang="en-GB" dirty="0"/>
          </a:p>
          <a:p>
            <a:br>
              <a:rPr lang="en-GB" dirty="0"/>
            </a:br>
            <a:endParaRPr lang="en-GB" dirty="0"/>
          </a:p>
        </p:txBody>
      </p:sp>
      <p:sp>
        <p:nvSpPr>
          <p:cNvPr id="3" name="Rectangle 2"/>
          <p:cNvSpPr/>
          <p:nvPr/>
        </p:nvSpPr>
        <p:spPr>
          <a:xfrm>
            <a:off x="5915891" y="216985"/>
            <a:ext cx="6096000" cy="3180358"/>
          </a:xfrm>
          <a:prstGeom prst="rect">
            <a:avLst/>
          </a:prstGeom>
        </p:spPr>
        <p:txBody>
          <a:bodyPr>
            <a:spAutoFit/>
          </a:bodyPr>
          <a:lstStyle/>
          <a:p>
            <a:pPr>
              <a:spcBef>
                <a:spcPts val="1200"/>
              </a:spcBef>
            </a:pPr>
            <a:r>
              <a:rPr lang="en-GB" sz="2800" b="1" i="1" dirty="0">
                <a:solidFill>
                  <a:srgbClr val="2E75B5"/>
                </a:solidFill>
                <a:latin typeface="Calibri" panose="020F0502020204030204" pitchFamily="34" charset="0"/>
              </a:rPr>
              <a:t>Beginning</a:t>
            </a:r>
            <a:r>
              <a:rPr lang="en-GB" sz="2800" b="1" dirty="0">
                <a:solidFill>
                  <a:srgbClr val="2E75B5"/>
                </a:solidFill>
                <a:latin typeface="Calibri" panose="020F0502020204030204" pitchFamily="34" charset="0"/>
              </a:rPr>
              <a:t> Secondary Mathematics Teaching for Mastery?...</a:t>
            </a:r>
            <a:endParaRPr lang="en-GB" b="1" dirty="0"/>
          </a:p>
          <a:p>
            <a:pPr>
              <a:spcAft>
                <a:spcPts val="800"/>
              </a:spcAft>
            </a:pPr>
            <a:r>
              <a:rPr lang="en-GB" dirty="0">
                <a:solidFill>
                  <a:srgbClr val="5A5A5A"/>
                </a:solidFill>
                <a:latin typeface="Calibri" panose="020F0502020204030204" pitchFamily="34" charset="0"/>
              </a:rPr>
              <a:t>Mastery Teacher Research Group Afternoon</a:t>
            </a:r>
            <a:endParaRPr lang="en-GB" dirty="0"/>
          </a:p>
          <a:p>
            <a:pPr indent="-457200">
              <a:spcAft>
                <a:spcPts val="800"/>
              </a:spcAft>
            </a:pPr>
            <a:r>
              <a:rPr lang="en-GB" b="1" dirty="0">
                <a:solidFill>
                  <a:srgbClr val="000000"/>
                </a:solidFill>
                <a:latin typeface="Calibri" panose="020F0502020204030204" pitchFamily="34" charset="0"/>
              </a:rPr>
              <a:t>Dates</a:t>
            </a:r>
            <a:r>
              <a:rPr lang="en-GB" dirty="0">
                <a:solidFill>
                  <a:srgbClr val="000000"/>
                </a:solidFill>
                <a:latin typeface="Calibri" panose="020F0502020204030204" pitchFamily="34" charset="0"/>
              </a:rPr>
              <a:t>: Tuesday 6</a:t>
            </a:r>
            <a:r>
              <a:rPr lang="en-GB" sz="800" baseline="30000" dirty="0">
                <a:solidFill>
                  <a:srgbClr val="000000"/>
                </a:solidFill>
                <a:latin typeface="Calibri" panose="020F0502020204030204" pitchFamily="34" charset="0"/>
              </a:rPr>
              <a:t>th</a:t>
            </a:r>
            <a:r>
              <a:rPr lang="en-GB" dirty="0">
                <a:solidFill>
                  <a:srgbClr val="000000"/>
                </a:solidFill>
                <a:latin typeface="Calibri" panose="020F0502020204030204" pitchFamily="34" charset="0"/>
              </a:rPr>
              <a:t> March 2018 (A further date will be agreed at these meetings.) Participants are encouraged to attend both dates.</a:t>
            </a:r>
            <a:endParaRPr lang="en-GB" dirty="0"/>
          </a:p>
          <a:p>
            <a:pPr indent="-457200">
              <a:spcBef>
                <a:spcPts val="1200"/>
              </a:spcBef>
              <a:spcAft>
                <a:spcPts val="800"/>
              </a:spcAft>
            </a:pPr>
            <a:r>
              <a:rPr lang="en-GB" b="1" dirty="0">
                <a:solidFill>
                  <a:srgbClr val="000000"/>
                </a:solidFill>
                <a:latin typeface="Calibri" panose="020F0502020204030204" pitchFamily="34" charset="0"/>
              </a:rPr>
              <a:t>Time</a:t>
            </a:r>
            <a:r>
              <a:rPr lang="en-GB" dirty="0">
                <a:solidFill>
                  <a:srgbClr val="000000"/>
                </a:solidFill>
                <a:latin typeface="Calibri" panose="020F0502020204030204" pitchFamily="34" charset="0"/>
              </a:rPr>
              <a:t>: 12:40-15:30 </a:t>
            </a:r>
            <a:endParaRPr lang="en-GB" dirty="0"/>
          </a:p>
          <a:p>
            <a:r>
              <a:rPr lang="en-GB" b="1" dirty="0">
                <a:solidFill>
                  <a:srgbClr val="000000"/>
                </a:solidFill>
                <a:latin typeface="Calibri" panose="020F0502020204030204" pitchFamily="34" charset="0"/>
              </a:rPr>
              <a:t>Cost</a:t>
            </a:r>
            <a:r>
              <a:rPr lang="en-GB" dirty="0">
                <a:solidFill>
                  <a:srgbClr val="000000"/>
                </a:solidFill>
                <a:latin typeface="Calibri" panose="020F0502020204030204" pitchFamily="34" charset="0"/>
              </a:rPr>
              <a:t>: Free</a:t>
            </a:r>
            <a:endParaRPr lang="en-GB" dirty="0"/>
          </a:p>
        </p:txBody>
      </p:sp>
      <p:sp>
        <p:nvSpPr>
          <p:cNvPr id="4" name="Rectangle 3"/>
          <p:cNvSpPr/>
          <p:nvPr/>
        </p:nvSpPr>
        <p:spPr>
          <a:xfrm>
            <a:off x="401782" y="3623947"/>
            <a:ext cx="5638800" cy="2923877"/>
          </a:xfrm>
          <a:prstGeom prst="rect">
            <a:avLst/>
          </a:prstGeom>
        </p:spPr>
        <p:txBody>
          <a:bodyPr wrap="square">
            <a:spAutoFit/>
          </a:bodyPr>
          <a:lstStyle/>
          <a:p>
            <a:pPr>
              <a:spcBef>
                <a:spcPts val="1200"/>
              </a:spcBef>
            </a:pPr>
            <a:r>
              <a:rPr lang="en-GB" sz="2800" b="1" i="1" dirty="0">
                <a:solidFill>
                  <a:srgbClr val="2E75B5"/>
                </a:solidFill>
                <a:latin typeface="Calibri" panose="020F0502020204030204" pitchFamily="34" charset="0"/>
              </a:rPr>
              <a:t>Doing</a:t>
            </a:r>
            <a:r>
              <a:rPr lang="en-GB" sz="2800" b="1" dirty="0">
                <a:solidFill>
                  <a:srgbClr val="2E75B5"/>
                </a:solidFill>
                <a:latin typeface="Calibri" panose="020F0502020204030204" pitchFamily="34" charset="0"/>
              </a:rPr>
              <a:t> Secondary Mathematics Teaching for Mastery?...</a:t>
            </a:r>
            <a:endParaRPr lang="en-GB" b="1" dirty="0"/>
          </a:p>
          <a:p>
            <a:pPr>
              <a:spcAft>
                <a:spcPts val="800"/>
              </a:spcAft>
            </a:pPr>
            <a:r>
              <a:rPr lang="en-GB" dirty="0">
                <a:solidFill>
                  <a:srgbClr val="5A5A5A"/>
                </a:solidFill>
                <a:latin typeface="Calibri" panose="020F0502020204030204" pitchFamily="34" charset="0"/>
              </a:rPr>
              <a:t>Mastery Teacher Collaboration Group Twilight</a:t>
            </a:r>
            <a:endParaRPr lang="en-GB" dirty="0"/>
          </a:p>
          <a:p>
            <a:pPr indent="-457200">
              <a:spcAft>
                <a:spcPts val="800"/>
              </a:spcAft>
            </a:pPr>
            <a:r>
              <a:rPr lang="en-GB" b="1" dirty="0">
                <a:solidFill>
                  <a:srgbClr val="000000"/>
                </a:solidFill>
                <a:latin typeface="Calibri" panose="020F0502020204030204" pitchFamily="34" charset="0"/>
              </a:rPr>
              <a:t>Dates</a:t>
            </a:r>
            <a:r>
              <a:rPr lang="en-GB" dirty="0">
                <a:solidFill>
                  <a:srgbClr val="000000"/>
                </a:solidFill>
                <a:latin typeface="Calibri" panose="020F0502020204030204" pitchFamily="34" charset="0"/>
              </a:rPr>
              <a:t>: Tuesday 6</a:t>
            </a:r>
            <a:r>
              <a:rPr lang="en-GB" sz="800" baseline="30000" dirty="0">
                <a:solidFill>
                  <a:srgbClr val="000000"/>
                </a:solidFill>
                <a:latin typeface="Calibri" panose="020F0502020204030204" pitchFamily="34" charset="0"/>
              </a:rPr>
              <a:t>th</a:t>
            </a:r>
            <a:r>
              <a:rPr lang="en-GB" dirty="0">
                <a:solidFill>
                  <a:srgbClr val="000000"/>
                </a:solidFill>
                <a:latin typeface="Calibri" panose="020F0502020204030204" pitchFamily="34" charset="0"/>
              </a:rPr>
              <a:t> February 2018 (Further dates will be agreed at this meeting.) Participants are encouraged to attend all dates.</a:t>
            </a:r>
            <a:endParaRPr lang="en-GB" dirty="0"/>
          </a:p>
          <a:p>
            <a:pPr indent="-457200">
              <a:spcAft>
                <a:spcPts val="800"/>
              </a:spcAft>
            </a:pPr>
            <a:r>
              <a:rPr lang="en-GB" b="1" dirty="0">
                <a:solidFill>
                  <a:srgbClr val="000000"/>
                </a:solidFill>
                <a:latin typeface="Calibri" panose="020F0502020204030204" pitchFamily="34" charset="0"/>
              </a:rPr>
              <a:t>Time</a:t>
            </a:r>
            <a:r>
              <a:rPr lang="en-GB" dirty="0">
                <a:solidFill>
                  <a:srgbClr val="000000"/>
                </a:solidFill>
                <a:latin typeface="Calibri" panose="020F0502020204030204" pitchFamily="34" charset="0"/>
              </a:rPr>
              <a:t>: 16:30-17:30</a:t>
            </a:r>
            <a:endParaRPr lang="en-GB" dirty="0"/>
          </a:p>
          <a:p>
            <a:r>
              <a:rPr lang="en-GB" b="1" dirty="0">
                <a:solidFill>
                  <a:srgbClr val="000000"/>
                </a:solidFill>
                <a:latin typeface="Calibri" panose="020F0502020204030204" pitchFamily="34" charset="0"/>
              </a:rPr>
              <a:t>Cost</a:t>
            </a:r>
            <a:r>
              <a:rPr lang="en-GB" dirty="0">
                <a:solidFill>
                  <a:srgbClr val="000000"/>
                </a:solidFill>
                <a:latin typeface="Calibri" panose="020F0502020204030204" pitchFamily="34" charset="0"/>
              </a:rPr>
              <a:t>: Free</a:t>
            </a:r>
            <a:endParaRPr lang="en-GB" dirty="0"/>
          </a:p>
        </p:txBody>
      </p:sp>
      <p:sp>
        <p:nvSpPr>
          <p:cNvPr id="5" name="Rectangle 4"/>
          <p:cNvSpPr/>
          <p:nvPr/>
        </p:nvSpPr>
        <p:spPr>
          <a:xfrm>
            <a:off x="5915891" y="6076567"/>
            <a:ext cx="6428511" cy="584775"/>
          </a:xfrm>
          <a:prstGeom prst="rect">
            <a:avLst/>
          </a:prstGeom>
        </p:spPr>
        <p:txBody>
          <a:bodyPr wrap="square">
            <a:spAutoFit/>
          </a:bodyPr>
          <a:lstStyle/>
          <a:p>
            <a:pPr>
              <a:spcBef>
                <a:spcPts val="1200"/>
              </a:spcBef>
            </a:pPr>
            <a:r>
              <a:rPr lang="en-GB" sz="3200" b="1" i="1" dirty="0">
                <a:latin typeface="Calibri" panose="020F0502020204030204" pitchFamily="34" charset="0"/>
              </a:rPr>
              <a:t>m.bailey@stmaryleboneschool.com</a:t>
            </a:r>
          </a:p>
        </p:txBody>
      </p:sp>
      <p:pic>
        <p:nvPicPr>
          <p:cNvPr id="1026" name="Picture 2" descr="mathshub logo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091" y="3867478"/>
            <a:ext cx="3701457" cy="13695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7669357" y="5350537"/>
            <a:ext cx="121920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4436"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657786"/>
                </a:solidFill>
                <a:effectLst/>
                <a:latin typeface="Arial" panose="020B0604020202020204" pitchFamily="34" charset="0"/>
              </a:rPr>
              <a:t>@</a:t>
            </a:r>
            <a:r>
              <a:rPr kumimoji="0" lang="en-US" altLang="en-US" sz="2800" b="0" i="0" u="none" strike="noStrike" cap="none" normalizeH="0" baseline="0" dirty="0" err="1">
                <a:ln>
                  <a:noFill/>
                </a:ln>
                <a:solidFill>
                  <a:srgbClr val="657786"/>
                </a:solidFill>
                <a:effectLst/>
                <a:latin typeface="Arial" panose="020B0604020202020204" pitchFamily="34" charset="0"/>
              </a:rPr>
              <a:t>MathsHubLdnCNW</a:t>
            </a:r>
            <a:r>
              <a:rPr kumimoji="0" lang="en-US" altLang="en-US" sz="1000" b="0" i="0" u="none" strike="noStrike" cap="none" normalizeH="0" baseline="0" dirty="0">
                <a:ln>
                  <a:noFill/>
                </a:ln>
                <a:solidFill>
                  <a:srgbClr val="657786"/>
                </a:solidFill>
                <a:effectLst/>
                <a:latin typeface="Arial" panose="020B0604020202020204" pitchFamily="34" charset="0"/>
              </a:rPr>
              <a:t> </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9680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526" y="213076"/>
            <a:ext cx="5209310" cy="5796459"/>
          </a:xfrm>
          <a:prstGeom prst="rect">
            <a:avLst/>
          </a:prstGeom>
        </p:spPr>
        <p:txBody>
          <a:bodyPr wrap="square">
            <a:spAutoFit/>
          </a:bodyPr>
          <a:lstStyle/>
          <a:p>
            <a:r>
              <a:rPr lang="en-GB" sz="2000" b="1" i="1" dirty="0">
                <a:solidFill>
                  <a:srgbClr val="2E75B5"/>
                </a:solidFill>
                <a:latin typeface="Calibri" panose="020F0502020204030204" pitchFamily="34" charset="0"/>
              </a:rPr>
              <a:t>Curious</a:t>
            </a:r>
            <a:r>
              <a:rPr lang="en-GB" sz="2000" b="1" dirty="0">
                <a:solidFill>
                  <a:srgbClr val="2E75B5"/>
                </a:solidFill>
                <a:latin typeface="Calibri" panose="020F0502020204030204" pitchFamily="34" charset="0"/>
              </a:rPr>
              <a:t> </a:t>
            </a:r>
            <a:r>
              <a:rPr lang="en-GB" sz="2000" b="1" i="1" dirty="0">
                <a:solidFill>
                  <a:srgbClr val="2E75B5"/>
                </a:solidFill>
                <a:latin typeface="Calibri" panose="020F0502020204030204" pitchFamily="34" charset="0"/>
              </a:rPr>
              <a:t>about</a:t>
            </a:r>
            <a:r>
              <a:rPr lang="en-GB" sz="2000" b="1" dirty="0">
                <a:solidFill>
                  <a:srgbClr val="2E75B5"/>
                </a:solidFill>
                <a:latin typeface="Calibri" panose="020F0502020204030204" pitchFamily="34" charset="0"/>
              </a:rPr>
              <a:t> Secondary Mathematics Teaching for Mastery?...</a:t>
            </a:r>
            <a:endParaRPr lang="en-GB" sz="2000" b="1" dirty="0"/>
          </a:p>
          <a:p>
            <a:pPr>
              <a:spcAft>
                <a:spcPts val="800"/>
              </a:spcAft>
            </a:pPr>
            <a:r>
              <a:rPr lang="en-GB" sz="1400" dirty="0">
                <a:solidFill>
                  <a:srgbClr val="5A5A5A"/>
                </a:solidFill>
                <a:latin typeface="Calibri" panose="020F0502020204030204" pitchFamily="34" charset="0"/>
              </a:rPr>
              <a:t>Mastery Open Mornings</a:t>
            </a:r>
            <a:endParaRPr lang="en-GB" sz="1400" dirty="0"/>
          </a:p>
          <a:p>
            <a:pPr indent="-457200">
              <a:spcAft>
                <a:spcPts val="800"/>
              </a:spcAft>
            </a:pPr>
            <a:r>
              <a:rPr lang="en-GB" sz="1400" b="1" dirty="0">
                <a:solidFill>
                  <a:srgbClr val="000000"/>
                </a:solidFill>
                <a:latin typeface="Calibri" panose="020F0502020204030204" pitchFamily="34" charset="0"/>
              </a:rPr>
              <a:t>Dates</a:t>
            </a:r>
            <a:r>
              <a:rPr lang="en-GB" sz="1400" dirty="0">
                <a:solidFill>
                  <a:srgbClr val="000000"/>
                </a:solidFill>
                <a:latin typeface="Calibri" panose="020F0502020204030204" pitchFamily="34" charset="0"/>
              </a:rPr>
              <a:t>: Friday 23</a:t>
            </a:r>
            <a:r>
              <a:rPr lang="en-GB" sz="1400" baseline="30000" dirty="0">
                <a:solidFill>
                  <a:srgbClr val="000000"/>
                </a:solidFill>
                <a:latin typeface="Calibri" panose="020F0502020204030204" pitchFamily="34" charset="0"/>
              </a:rPr>
              <a:t>rd</a:t>
            </a:r>
            <a:r>
              <a:rPr lang="en-GB" sz="1400" dirty="0">
                <a:solidFill>
                  <a:srgbClr val="000000"/>
                </a:solidFill>
                <a:latin typeface="Calibri" panose="020F0502020204030204" pitchFamily="34" charset="0"/>
              </a:rPr>
              <a:t> February 2018 </a:t>
            </a:r>
            <a:endParaRPr lang="en-GB" sz="1400" dirty="0"/>
          </a:p>
          <a:p>
            <a:pPr>
              <a:spcAft>
                <a:spcPts val="800"/>
              </a:spcAft>
            </a:pPr>
            <a:r>
              <a:rPr lang="en-GB" sz="1400" b="1" dirty="0">
                <a:solidFill>
                  <a:srgbClr val="000000"/>
                </a:solidFill>
                <a:latin typeface="Calibri" panose="020F0502020204030204" pitchFamily="34" charset="0"/>
              </a:rPr>
              <a:t>Time</a:t>
            </a:r>
            <a:r>
              <a:rPr lang="en-GB" sz="1400" dirty="0">
                <a:solidFill>
                  <a:srgbClr val="000000"/>
                </a:solidFill>
                <a:latin typeface="Calibri" panose="020F0502020204030204" pitchFamily="34" charset="0"/>
              </a:rPr>
              <a:t>: 0815-1250</a:t>
            </a:r>
            <a:endParaRPr lang="en-GB" sz="1400" dirty="0"/>
          </a:p>
          <a:p>
            <a:pPr>
              <a:spcAft>
                <a:spcPts val="800"/>
              </a:spcAft>
            </a:pPr>
            <a:r>
              <a:rPr lang="en-GB" sz="1400" b="1" dirty="0">
                <a:solidFill>
                  <a:srgbClr val="000000"/>
                </a:solidFill>
                <a:latin typeface="Calibri" panose="020F0502020204030204" pitchFamily="34" charset="0"/>
              </a:rPr>
              <a:t>Venue</a:t>
            </a:r>
            <a:r>
              <a:rPr lang="en-GB" sz="1400" dirty="0">
                <a:solidFill>
                  <a:srgbClr val="000000"/>
                </a:solidFill>
                <a:latin typeface="Calibri" panose="020F0502020204030204" pitchFamily="34" charset="0"/>
              </a:rPr>
              <a:t>: St. Marylebone School, Main Site.</a:t>
            </a:r>
            <a:endParaRPr lang="en-GB" sz="1400" dirty="0"/>
          </a:p>
          <a:p>
            <a:pPr>
              <a:spcBef>
                <a:spcPts val="1200"/>
              </a:spcBef>
              <a:spcAft>
                <a:spcPts val="800"/>
              </a:spcAft>
            </a:pPr>
            <a:r>
              <a:rPr lang="en-GB" sz="1400" b="1" dirty="0">
                <a:solidFill>
                  <a:srgbClr val="000000"/>
                </a:solidFill>
                <a:latin typeface="Calibri" panose="020F0502020204030204" pitchFamily="34" charset="0"/>
              </a:rPr>
              <a:t>Cost</a:t>
            </a:r>
            <a:r>
              <a:rPr lang="en-GB" sz="1400" dirty="0">
                <a:solidFill>
                  <a:srgbClr val="000000"/>
                </a:solidFill>
                <a:latin typeface="Calibri" panose="020F0502020204030204" pitchFamily="34" charset="0"/>
              </a:rPr>
              <a:t>: Free</a:t>
            </a:r>
            <a:endParaRPr lang="en-GB" sz="1400" dirty="0"/>
          </a:p>
          <a:p>
            <a:r>
              <a:rPr lang="en-GB" sz="1400" dirty="0">
                <a:solidFill>
                  <a:srgbClr val="000000"/>
                </a:solidFill>
                <a:latin typeface="Calibri" panose="020F0502020204030204" pitchFamily="34" charset="0"/>
              </a:rPr>
              <a:t>This is the perfect opportunity to find out about Mastery teaching for Mathematics and find out more about the other opportunities available to you.</a:t>
            </a:r>
            <a:endParaRPr lang="en-GB" sz="1400" dirty="0"/>
          </a:p>
          <a:p>
            <a:pPr>
              <a:spcAft>
                <a:spcPts val="800"/>
              </a:spcAft>
            </a:pPr>
            <a:r>
              <a:rPr lang="en-GB" sz="1400" dirty="0">
                <a:solidFill>
                  <a:srgbClr val="000000"/>
                </a:solidFill>
                <a:latin typeface="Calibri" panose="020F0502020204030204" pitchFamily="34" charset="0"/>
              </a:rPr>
              <a:t>Observe mastery teaching and a Teacher Research Group while learning about the ups and downs of a setting out on a Mastery journey.</a:t>
            </a:r>
            <a:endParaRPr lang="en-GB" sz="1400" dirty="0"/>
          </a:p>
          <a:p>
            <a:pPr>
              <a:spcAft>
                <a:spcPts val="800"/>
              </a:spcAft>
            </a:pPr>
            <a:r>
              <a:rPr lang="en-GB" sz="1400" dirty="0">
                <a:solidFill>
                  <a:srgbClr val="000000"/>
                </a:solidFill>
                <a:latin typeface="Calibri" panose="020F0502020204030204" pitchFamily="34" charset="0"/>
              </a:rPr>
              <a:t>There will be a short presentation about the Mastery journey at St. Marylebone School and the impact it has had on teaching and learning in Mathematics. There will also be the opportunity to observe a weekly Teacher Research Group that looks at planning the Year 7 lessons, schemes of work, assessments and best practice. Further to this you will get to observe a Mastery lesson.</a:t>
            </a:r>
            <a:endParaRPr lang="en-GB" sz="1400" dirty="0"/>
          </a:p>
          <a:p>
            <a:br>
              <a:rPr lang="en-GB" dirty="0"/>
            </a:br>
            <a:endParaRPr lang="en-GB" dirty="0"/>
          </a:p>
        </p:txBody>
      </p:sp>
      <p:sp>
        <p:nvSpPr>
          <p:cNvPr id="4" name="Rectangle 3"/>
          <p:cNvSpPr/>
          <p:nvPr/>
        </p:nvSpPr>
        <p:spPr>
          <a:xfrm>
            <a:off x="5874328" y="140210"/>
            <a:ext cx="6096000" cy="5632311"/>
          </a:xfrm>
          <a:prstGeom prst="rect">
            <a:avLst/>
          </a:prstGeom>
        </p:spPr>
        <p:txBody>
          <a:bodyPr>
            <a:spAutoFit/>
          </a:bodyPr>
          <a:lstStyle/>
          <a:p>
            <a:pPr>
              <a:spcBef>
                <a:spcPts val="1200"/>
              </a:spcBef>
            </a:pPr>
            <a:r>
              <a:rPr lang="en-GB" sz="2000" b="1" i="1" dirty="0">
                <a:solidFill>
                  <a:srgbClr val="2E75B5"/>
                </a:solidFill>
                <a:latin typeface="Calibri" panose="020F0502020204030204" pitchFamily="34" charset="0"/>
              </a:rPr>
              <a:t>Beginning</a:t>
            </a:r>
            <a:r>
              <a:rPr lang="en-GB" sz="2000" b="1" dirty="0">
                <a:solidFill>
                  <a:srgbClr val="2E75B5"/>
                </a:solidFill>
                <a:latin typeface="Calibri" panose="020F0502020204030204" pitchFamily="34" charset="0"/>
              </a:rPr>
              <a:t> Secondary Mathematics Teaching for Mastery?...</a:t>
            </a:r>
            <a:endParaRPr lang="en-GB" sz="2000" b="1" dirty="0"/>
          </a:p>
          <a:p>
            <a:pPr>
              <a:spcAft>
                <a:spcPts val="800"/>
              </a:spcAft>
            </a:pPr>
            <a:r>
              <a:rPr lang="en-GB" sz="1400" dirty="0">
                <a:solidFill>
                  <a:srgbClr val="5A5A5A"/>
                </a:solidFill>
                <a:latin typeface="Calibri" panose="020F0502020204030204" pitchFamily="34" charset="0"/>
              </a:rPr>
              <a:t>Mastery Teacher Research Group Afternoon</a:t>
            </a:r>
            <a:endParaRPr lang="en-GB" sz="1400" dirty="0"/>
          </a:p>
          <a:p>
            <a:pPr indent="-457200">
              <a:spcAft>
                <a:spcPts val="800"/>
              </a:spcAft>
            </a:pPr>
            <a:r>
              <a:rPr lang="en-GB" sz="1400" b="1" dirty="0">
                <a:solidFill>
                  <a:srgbClr val="000000"/>
                </a:solidFill>
                <a:latin typeface="Calibri" panose="020F0502020204030204" pitchFamily="34" charset="0"/>
              </a:rPr>
              <a:t>Dates</a:t>
            </a:r>
            <a:r>
              <a:rPr lang="en-GB" sz="1400" dirty="0">
                <a:solidFill>
                  <a:srgbClr val="000000"/>
                </a:solidFill>
                <a:latin typeface="Calibri" panose="020F0502020204030204" pitchFamily="34" charset="0"/>
              </a:rPr>
              <a:t>: Tuesday 6</a:t>
            </a:r>
            <a:r>
              <a:rPr lang="en-GB" sz="1400" baseline="30000" dirty="0">
                <a:solidFill>
                  <a:srgbClr val="000000"/>
                </a:solidFill>
                <a:latin typeface="Calibri" panose="020F0502020204030204" pitchFamily="34" charset="0"/>
              </a:rPr>
              <a:t>th</a:t>
            </a:r>
            <a:r>
              <a:rPr lang="en-GB" sz="1400" dirty="0">
                <a:solidFill>
                  <a:srgbClr val="000000"/>
                </a:solidFill>
                <a:latin typeface="Calibri" panose="020F0502020204030204" pitchFamily="34" charset="0"/>
              </a:rPr>
              <a:t> March 2018 (Further dates will be agreed at these meetings.) Participants are encouraged to attend all dates.</a:t>
            </a:r>
            <a:endParaRPr lang="en-GB" sz="1400" dirty="0"/>
          </a:p>
          <a:p>
            <a:pPr indent="-457200">
              <a:spcAft>
                <a:spcPts val="800"/>
              </a:spcAft>
            </a:pPr>
            <a:r>
              <a:rPr lang="en-GB" sz="1400" b="1" dirty="0">
                <a:solidFill>
                  <a:srgbClr val="000000"/>
                </a:solidFill>
                <a:latin typeface="Calibri" panose="020F0502020204030204" pitchFamily="34" charset="0"/>
              </a:rPr>
              <a:t>Time</a:t>
            </a:r>
            <a:r>
              <a:rPr lang="en-GB" sz="1400" dirty="0">
                <a:solidFill>
                  <a:srgbClr val="000000"/>
                </a:solidFill>
                <a:latin typeface="Calibri" panose="020F0502020204030204" pitchFamily="34" charset="0"/>
              </a:rPr>
              <a:t>: 1240-1530 </a:t>
            </a:r>
            <a:endParaRPr lang="en-GB" sz="1400" dirty="0"/>
          </a:p>
          <a:p>
            <a:pPr indent="-457200">
              <a:spcAft>
                <a:spcPts val="800"/>
              </a:spcAft>
            </a:pPr>
            <a:r>
              <a:rPr lang="en-GB" sz="1400" b="1" dirty="0">
                <a:solidFill>
                  <a:srgbClr val="000000"/>
                </a:solidFill>
                <a:latin typeface="Calibri" panose="020F0502020204030204" pitchFamily="34" charset="0"/>
              </a:rPr>
              <a:t>Venue</a:t>
            </a:r>
            <a:r>
              <a:rPr lang="en-GB" sz="1400" dirty="0">
                <a:solidFill>
                  <a:srgbClr val="000000"/>
                </a:solidFill>
                <a:latin typeface="Calibri" panose="020F0502020204030204" pitchFamily="34" charset="0"/>
              </a:rPr>
              <a:t>: St. Marylebone School, Blandford Street Site, Teaching School Room.</a:t>
            </a:r>
            <a:endParaRPr lang="en-GB" sz="1400" dirty="0"/>
          </a:p>
          <a:p>
            <a:pPr>
              <a:spcAft>
                <a:spcPts val="800"/>
              </a:spcAft>
            </a:pPr>
            <a:r>
              <a:rPr lang="en-GB" sz="1400" b="1" dirty="0">
                <a:solidFill>
                  <a:srgbClr val="000000"/>
                </a:solidFill>
                <a:latin typeface="Calibri" panose="020F0502020204030204" pitchFamily="34" charset="0"/>
              </a:rPr>
              <a:t>Cost</a:t>
            </a:r>
            <a:r>
              <a:rPr lang="en-GB" sz="1400" dirty="0">
                <a:solidFill>
                  <a:srgbClr val="000000"/>
                </a:solidFill>
                <a:latin typeface="Calibri" panose="020F0502020204030204" pitchFamily="34" charset="0"/>
              </a:rPr>
              <a:t>: Free</a:t>
            </a:r>
            <a:endParaRPr lang="en-GB" sz="1400" dirty="0"/>
          </a:p>
          <a:p>
            <a:pPr>
              <a:spcAft>
                <a:spcPts val="800"/>
              </a:spcAft>
            </a:pPr>
            <a:r>
              <a:rPr lang="en-GB" sz="1400" dirty="0">
                <a:solidFill>
                  <a:srgbClr val="000000"/>
                </a:solidFill>
                <a:latin typeface="Calibri" panose="020F0502020204030204" pitchFamily="34" charset="0"/>
              </a:rPr>
              <a:t>If you have seen mastery in action (possibly at one of our open days) and are considering implementing it into your own school, then we invite you to participate in our teacher research group afternoon led by a trained Secondary Mastery Specialist.</a:t>
            </a:r>
            <a:endParaRPr lang="en-GB" sz="1400" dirty="0"/>
          </a:p>
          <a:p>
            <a:pPr fontAlgn="base">
              <a:buFont typeface="Arial" panose="020B0604020202020204" pitchFamily="34" charset="0"/>
              <a:buChar char="•"/>
            </a:pPr>
            <a:r>
              <a:rPr lang="en-GB" sz="1400" dirty="0">
                <a:solidFill>
                  <a:srgbClr val="000000"/>
                </a:solidFill>
                <a:latin typeface="Calibri" panose="020F0502020204030204" pitchFamily="34" charset="0"/>
              </a:rPr>
              <a:t>Ideally two members of your department will join us at each of the sessions, and other participating schools, to support you in introducing mastery into your teaching and learning. (We understand if this is not possible but it would be the most beneficial). </a:t>
            </a:r>
            <a:endParaRPr lang="en-GB" sz="1400" dirty="0">
              <a:solidFill>
                <a:srgbClr val="000000"/>
              </a:solidFill>
              <a:latin typeface="Noto Sans Symbols"/>
            </a:endParaRPr>
          </a:p>
          <a:p>
            <a:pPr fontAlgn="base">
              <a:buFont typeface="Arial" panose="020B0604020202020204" pitchFamily="34" charset="0"/>
              <a:buChar char="•"/>
            </a:pPr>
            <a:r>
              <a:rPr lang="en-GB" sz="1400" dirty="0">
                <a:solidFill>
                  <a:srgbClr val="000000"/>
                </a:solidFill>
                <a:latin typeface="Calibri" panose="020F0502020204030204" pitchFamily="34" charset="0"/>
              </a:rPr>
              <a:t>Participating teachers will receive high quality professional development. This will include the theory behind mastery, tangible pedagogical discussion and support for all to develop and share resources to be used back in their own schools.  </a:t>
            </a:r>
            <a:endParaRPr lang="en-GB" sz="1400" dirty="0">
              <a:solidFill>
                <a:srgbClr val="000000"/>
              </a:solidFill>
              <a:latin typeface="Noto Sans Symbols"/>
            </a:endParaRPr>
          </a:p>
          <a:p>
            <a:pPr fontAlgn="base">
              <a:buFont typeface="Arial" panose="020B0604020202020204" pitchFamily="34" charset="0"/>
              <a:buChar char="•"/>
            </a:pPr>
            <a:r>
              <a:rPr lang="en-GB" sz="1400" dirty="0">
                <a:solidFill>
                  <a:srgbClr val="000000"/>
                </a:solidFill>
                <a:latin typeface="Calibri" panose="020F0502020204030204" pitchFamily="34" charset="0"/>
              </a:rPr>
              <a:t>The afternoon will provide the opportunity to work closely with other schools also developing teaching for mastery.</a:t>
            </a:r>
            <a:endParaRPr lang="en-GB" sz="1400" dirty="0">
              <a:solidFill>
                <a:srgbClr val="000000"/>
              </a:solidFill>
              <a:latin typeface="Noto Sans Symbols"/>
            </a:endParaRPr>
          </a:p>
        </p:txBody>
      </p:sp>
    </p:spTree>
    <p:extLst>
      <p:ext uri="{BB962C8B-B14F-4D97-AF65-F5344CB8AC3E}">
        <p14:creationId xmlns:p14="http://schemas.microsoft.com/office/powerpoint/2010/main" val="3772509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5" y="347296"/>
            <a:ext cx="7910945" cy="6206827"/>
          </a:xfrm>
          <a:prstGeom prst="rect">
            <a:avLst/>
          </a:prstGeom>
        </p:spPr>
        <p:txBody>
          <a:bodyPr wrap="square">
            <a:spAutoFit/>
          </a:bodyPr>
          <a:lstStyle/>
          <a:p>
            <a:pPr>
              <a:spcBef>
                <a:spcPts val="1200"/>
              </a:spcBef>
            </a:pPr>
            <a:r>
              <a:rPr lang="en-GB" sz="2800" b="1" i="1" dirty="0">
                <a:solidFill>
                  <a:srgbClr val="2E75B5"/>
                </a:solidFill>
                <a:latin typeface="Calibri" panose="020F0502020204030204" pitchFamily="34" charset="0"/>
              </a:rPr>
              <a:t>Doing</a:t>
            </a:r>
            <a:r>
              <a:rPr lang="en-GB" sz="2800" b="1" dirty="0">
                <a:solidFill>
                  <a:srgbClr val="2E75B5"/>
                </a:solidFill>
                <a:latin typeface="Calibri" panose="020F0502020204030204" pitchFamily="34" charset="0"/>
              </a:rPr>
              <a:t> Secondary Mathematics Teaching for Mastery?...</a:t>
            </a:r>
            <a:endParaRPr lang="en-GB" sz="2800" b="1" dirty="0"/>
          </a:p>
          <a:p>
            <a:pPr>
              <a:spcAft>
                <a:spcPts val="800"/>
              </a:spcAft>
            </a:pPr>
            <a:r>
              <a:rPr lang="en-GB" dirty="0">
                <a:solidFill>
                  <a:srgbClr val="5A5A5A"/>
                </a:solidFill>
                <a:latin typeface="Calibri" panose="020F0502020204030204" pitchFamily="34" charset="0"/>
              </a:rPr>
              <a:t>Mastery Teacher Collaboration Group Twilight</a:t>
            </a:r>
            <a:endParaRPr lang="en-GB" dirty="0"/>
          </a:p>
          <a:p>
            <a:pPr indent="-457200">
              <a:spcAft>
                <a:spcPts val="800"/>
              </a:spcAft>
            </a:pPr>
            <a:r>
              <a:rPr lang="en-GB" b="1" dirty="0">
                <a:solidFill>
                  <a:srgbClr val="000000"/>
                </a:solidFill>
                <a:latin typeface="Calibri" panose="020F0502020204030204" pitchFamily="34" charset="0"/>
              </a:rPr>
              <a:t>Dates</a:t>
            </a:r>
            <a:r>
              <a:rPr lang="en-GB" dirty="0">
                <a:solidFill>
                  <a:srgbClr val="000000"/>
                </a:solidFill>
                <a:latin typeface="Calibri" panose="020F0502020204030204" pitchFamily="34" charset="0"/>
              </a:rPr>
              <a:t>: Tuesday 6</a:t>
            </a:r>
            <a:r>
              <a:rPr lang="en-GB" baseline="30000" dirty="0">
                <a:solidFill>
                  <a:srgbClr val="000000"/>
                </a:solidFill>
                <a:latin typeface="Calibri" panose="020F0502020204030204" pitchFamily="34" charset="0"/>
              </a:rPr>
              <a:t>th</a:t>
            </a:r>
            <a:r>
              <a:rPr lang="en-GB" dirty="0">
                <a:solidFill>
                  <a:srgbClr val="000000"/>
                </a:solidFill>
                <a:latin typeface="Calibri" panose="020F0502020204030204" pitchFamily="34" charset="0"/>
              </a:rPr>
              <a:t> February 2018 (Further dates will be agreed at this meeting.) Participants are encouraged to attend all dates.</a:t>
            </a:r>
          </a:p>
          <a:p>
            <a:pPr indent="-457200">
              <a:spcAft>
                <a:spcPts val="800"/>
              </a:spcAft>
            </a:pPr>
            <a:r>
              <a:rPr lang="en-GB" b="1" dirty="0">
                <a:solidFill>
                  <a:srgbClr val="000000"/>
                </a:solidFill>
                <a:latin typeface="Calibri" panose="020F0502020204030204" pitchFamily="34" charset="0"/>
              </a:rPr>
              <a:t>Time</a:t>
            </a:r>
            <a:r>
              <a:rPr lang="en-GB" dirty="0">
                <a:solidFill>
                  <a:srgbClr val="000000"/>
                </a:solidFill>
                <a:latin typeface="Calibri" panose="020F0502020204030204" pitchFamily="34" charset="0"/>
              </a:rPr>
              <a:t>: 1630-1730</a:t>
            </a:r>
            <a:endParaRPr lang="en-GB" dirty="0"/>
          </a:p>
          <a:p>
            <a:pPr indent="-457200">
              <a:spcAft>
                <a:spcPts val="800"/>
              </a:spcAft>
            </a:pPr>
            <a:r>
              <a:rPr lang="en-GB" b="1" dirty="0">
                <a:solidFill>
                  <a:srgbClr val="000000"/>
                </a:solidFill>
                <a:latin typeface="Calibri" panose="020F0502020204030204" pitchFamily="34" charset="0"/>
              </a:rPr>
              <a:t>Venue</a:t>
            </a:r>
            <a:r>
              <a:rPr lang="en-GB" dirty="0">
                <a:solidFill>
                  <a:srgbClr val="000000"/>
                </a:solidFill>
                <a:latin typeface="Calibri" panose="020F0502020204030204" pitchFamily="34" charset="0"/>
              </a:rPr>
              <a:t>: St. Marylebone School, Blandford Street Site, Teaching School Room.</a:t>
            </a:r>
            <a:endParaRPr lang="en-GB" dirty="0"/>
          </a:p>
          <a:p>
            <a:pPr>
              <a:spcAft>
                <a:spcPts val="800"/>
              </a:spcAft>
            </a:pPr>
            <a:r>
              <a:rPr lang="en-GB" b="1" dirty="0">
                <a:solidFill>
                  <a:srgbClr val="000000"/>
                </a:solidFill>
                <a:latin typeface="Calibri" panose="020F0502020204030204" pitchFamily="34" charset="0"/>
              </a:rPr>
              <a:t>Cost</a:t>
            </a:r>
            <a:r>
              <a:rPr lang="en-GB" dirty="0">
                <a:solidFill>
                  <a:srgbClr val="000000"/>
                </a:solidFill>
                <a:latin typeface="Calibri" panose="020F0502020204030204" pitchFamily="34" charset="0"/>
              </a:rPr>
              <a:t>: Free</a:t>
            </a:r>
            <a:endParaRPr lang="en-GB" dirty="0"/>
          </a:p>
          <a:p>
            <a:pPr>
              <a:spcBef>
                <a:spcPts val="1200"/>
              </a:spcBef>
            </a:pPr>
            <a:r>
              <a:rPr lang="en-GB" dirty="0">
                <a:solidFill>
                  <a:srgbClr val="000000"/>
                </a:solidFill>
                <a:latin typeface="Calibri" panose="020F0502020204030204" pitchFamily="34" charset="0"/>
              </a:rPr>
              <a:t>If you/your school are already teaching for Mastery and would like to collaborate with others doing the same then this workgroup is for you. The workgroup will run as a twilight meeting to share good practice (and what hasn’t worked so well) in teaching for Mastery in your own school contexts. The aim will be to have regular meetings to support each other as we continue our Mastery journeys and continually evaluate the work we are doing.</a:t>
            </a:r>
            <a:endParaRPr lang="en-GB" dirty="0"/>
          </a:p>
          <a:p>
            <a:pPr>
              <a:spcBef>
                <a:spcPts val="1200"/>
              </a:spcBef>
            </a:pPr>
            <a:r>
              <a:rPr lang="en-GB" dirty="0">
                <a:solidFill>
                  <a:srgbClr val="000000"/>
                </a:solidFill>
                <a:latin typeface="Calibri" panose="020F0502020204030204" pitchFamily="34" charset="0"/>
              </a:rPr>
              <a:t>These sessions will at least initially be held at St. Marylebone School where mastery has been embedded into Key Stage 3 over the last 3 years. </a:t>
            </a:r>
            <a:endParaRPr lang="en-GB" dirty="0"/>
          </a:p>
          <a:p>
            <a:br>
              <a:rPr lang="en-GB" dirty="0"/>
            </a:br>
            <a:endParaRPr lang="en-GB" dirty="0"/>
          </a:p>
        </p:txBody>
      </p:sp>
    </p:spTree>
    <p:extLst>
      <p:ext uri="{BB962C8B-B14F-4D97-AF65-F5344CB8AC3E}">
        <p14:creationId xmlns:p14="http://schemas.microsoft.com/office/powerpoint/2010/main" val="134226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647558" y="400635"/>
            <a:ext cx="10253989" cy="4401205"/>
          </a:xfrm>
          <a:prstGeom prst="rect">
            <a:avLst/>
          </a:prstGeom>
          <a:noFill/>
          <a:ln w="9525">
            <a:noFill/>
            <a:miter lim="800000"/>
            <a:headEnd/>
            <a:tailEnd/>
          </a:ln>
        </p:spPr>
        <p:txBody>
          <a:bodyPr wrap="square">
            <a:spAutoFit/>
          </a:bodyPr>
          <a:lstStyle/>
          <a:p>
            <a:r>
              <a:rPr lang="en-GB" sz="4000" dirty="0">
                <a:solidFill>
                  <a:srgbClr val="00628C"/>
                </a:solidFill>
              </a:rPr>
              <a:t>9999 + 999 + 99 + 9 + </a:t>
            </a:r>
            <a:r>
              <a:rPr lang="en-GB" sz="4000" dirty="0">
                <a:solidFill>
                  <a:srgbClr val="FF0000"/>
                </a:solidFill>
              </a:rPr>
              <a:t>5</a:t>
            </a:r>
            <a:r>
              <a:rPr lang="en-GB" sz="4000" dirty="0">
                <a:solidFill>
                  <a:srgbClr val="00628C"/>
                </a:solidFill>
              </a:rPr>
              <a:t> </a:t>
            </a:r>
          </a:p>
          <a:p>
            <a:endParaRPr lang="en-GB" sz="4000" dirty="0">
              <a:solidFill>
                <a:srgbClr val="00628C"/>
              </a:solidFill>
            </a:endParaRPr>
          </a:p>
          <a:p>
            <a:r>
              <a:rPr lang="en-GB" sz="4000" dirty="0">
                <a:solidFill>
                  <a:srgbClr val="00628C"/>
                </a:solidFill>
              </a:rPr>
              <a:t>= (9999 + </a:t>
            </a:r>
            <a:r>
              <a:rPr lang="en-GB" sz="4000" dirty="0">
                <a:solidFill>
                  <a:srgbClr val="FF0000"/>
                </a:solidFill>
              </a:rPr>
              <a:t>1</a:t>
            </a:r>
            <a:r>
              <a:rPr lang="en-GB" sz="4000" dirty="0">
                <a:solidFill>
                  <a:srgbClr val="00628C"/>
                </a:solidFill>
              </a:rPr>
              <a:t>) + (999 + </a:t>
            </a:r>
            <a:r>
              <a:rPr lang="en-GB" sz="4000" dirty="0">
                <a:solidFill>
                  <a:srgbClr val="FF0000"/>
                </a:solidFill>
              </a:rPr>
              <a:t>1</a:t>
            </a:r>
            <a:r>
              <a:rPr lang="en-GB" sz="4000" dirty="0">
                <a:solidFill>
                  <a:srgbClr val="00628C"/>
                </a:solidFill>
              </a:rPr>
              <a:t>) + (99 + </a:t>
            </a:r>
            <a:r>
              <a:rPr lang="en-GB" sz="4000" dirty="0">
                <a:solidFill>
                  <a:srgbClr val="FF0000"/>
                </a:solidFill>
              </a:rPr>
              <a:t>1</a:t>
            </a:r>
            <a:r>
              <a:rPr lang="en-GB" sz="4000" dirty="0">
                <a:solidFill>
                  <a:srgbClr val="00628C"/>
                </a:solidFill>
              </a:rPr>
              <a:t>) + (9 + </a:t>
            </a:r>
            <a:r>
              <a:rPr lang="en-GB" sz="4000" dirty="0">
                <a:solidFill>
                  <a:srgbClr val="FF0000"/>
                </a:solidFill>
              </a:rPr>
              <a:t>1</a:t>
            </a:r>
            <a:r>
              <a:rPr lang="en-GB" sz="4000" dirty="0">
                <a:solidFill>
                  <a:srgbClr val="00628C"/>
                </a:solidFill>
              </a:rPr>
              <a:t>) + </a:t>
            </a:r>
            <a:r>
              <a:rPr lang="en-GB" sz="4000" dirty="0">
                <a:solidFill>
                  <a:srgbClr val="FF0000"/>
                </a:solidFill>
              </a:rPr>
              <a:t>1</a:t>
            </a:r>
          </a:p>
          <a:p>
            <a:endParaRPr lang="en-GB" sz="4000" dirty="0">
              <a:solidFill>
                <a:srgbClr val="00628C"/>
              </a:solidFill>
            </a:endParaRPr>
          </a:p>
          <a:p>
            <a:r>
              <a:rPr lang="en-GB" sz="4000" dirty="0">
                <a:solidFill>
                  <a:srgbClr val="00628C"/>
                </a:solidFill>
              </a:rPr>
              <a:t>= 10000 + 1000 + 100 + 10 + 1 </a:t>
            </a:r>
          </a:p>
          <a:p>
            <a:endParaRPr lang="en-GB" sz="4000" dirty="0">
              <a:solidFill>
                <a:srgbClr val="00628C"/>
              </a:solidFill>
            </a:endParaRPr>
          </a:p>
          <a:p>
            <a:r>
              <a:rPr lang="en-GB" sz="4000" dirty="0">
                <a:solidFill>
                  <a:srgbClr val="00628C"/>
                </a:solidFill>
              </a:rPr>
              <a:t>= 11111  </a:t>
            </a:r>
          </a:p>
        </p:txBody>
      </p:sp>
    </p:spTree>
    <p:extLst>
      <p:ext uri="{BB962C8B-B14F-4D97-AF65-F5344CB8AC3E}">
        <p14:creationId xmlns:p14="http://schemas.microsoft.com/office/powerpoint/2010/main" val="294256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122571" y="108214"/>
            <a:ext cx="9054581" cy="6863417"/>
          </a:xfrm>
          <a:prstGeom prst="rect">
            <a:avLst/>
          </a:prstGeom>
          <a:noFill/>
          <a:ln w="9525">
            <a:noFill/>
            <a:miter lim="800000"/>
            <a:headEnd/>
            <a:tailEnd/>
          </a:ln>
        </p:spPr>
        <p:txBody>
          <a:bodyPr wrap="square">
            <a:spAutoFit/>
          </a:bodyPr>
          <a:lstStyle/>
          <a:p>
            <a:r>
              <a:rPr lang="en-US" sz="4000" dirty="0">
                <a:solidFill>
                  <a:srgbClr val="00628C"/>
                </a:solidFill>
              </a:rPr>
              <a:t>0.62 x 37.5 + 3.75 x 3.8 </a:t>
            </a:r>
          </a:p>
          <a:p>
            <a:endParaRPr lang="en-US" sz="4000" dirty="0">
              <a:solidFill>
                <a:srgbClr val="00628C"/>
              </a:solidFill>
            </a:endParaRPr>
          </a:p>
          <a:p>
            <a:r>
              <a:rPr lang="en-US" sz="4000" dirty="0">
                <a:solidFill>
                  <a:srgbClr val="00628C"/>
                </a:solidFill>
              </a:rPr>
              <a:t>= 0.62 x 10 x 3.75 + 3.75 x 3.8</a:t>
            </a:r>
          </a:p>
          <a:p>
            <a:endParaRPr lang="en-US" sz="4000" dirty="0">
              <a:solidFill>
                <a:srgbClr val="00628C"/>
              </a:solidFill>
            </a:endParaRPr>
          </a:p>
          <a:p>
            <a:r>
              <a:rPr lang="en-US" sz="4000" dirty="0">
                <a:solidFill>
                  <a:srgbClr val="00628C"/>
                </a:solidFill>
              </a:rPr>
              <a:t>= 6.2 x 3.75 + 3.75 x 3.8</a:t>
            </a:r>
          </a:p>
          <a:p>
            <a:endParaRPr lang="en-US" sz="4000" dirty="0">
              <a:solidFill>
                <a:srgbClr val="00628C"/>
              </a:solidFill>
            </a:endParaRPr>
          </a:p>
          <a:p>
            <a:r>
              <a:rPr lang="en-US" sz="4000" dirty="0">
                <a:solidFill>
                  <a:srgbClr val="00628C"/>
                </a:solidFill>
              </a:rPr>
              <a:t>= (6.2 + 3.8) x 3.75</a:t>
            </a:r>
          </a:p>
          <a:p>
            <a:endParaRPr lang="en-US" sz="4000" dirty="0">
              <a:solidFill>
                <a:srgbClr val="00628C"/>
              </a:solidFill>
            </a:endParaRPr>
          </a:p>
          <a:p>
            <a:r>
              <a:rPr lang="en-US" sz="4000" dirty="0">
                <a:solidFill>
                  <a:srgbClr val="00628C"/>
                </a:solidFill>
              </a:rPr>
              <a:t>= 10 x 3.75</a:t>
            </a:r>
          </a:p>
          <a:p>
            <a:endParaRPr lang="en-US" sz="4000" dirty="0">
              <a:solidFill>
                <a:srgbClr val="00628C"/>
              </a:solidFill>
            </a:endParaRPr>
          </a:p>
          <a:p>
            <a:r>
              <a:rPr lang="en-US" sz="4000" b="1" dirty="0">
                <a:solidFill>
                  <a:srgbClr val="00628C"/>
                </a:solidFill>
              </a:rPr>
              <a:t>= 37.5 </a:t>
            </a:r>
          </a:p>
        </p:txBody>
      </p:sp>
    </p:spTree>
    <p:extLst>
      <p:ext uri="{BB962C8B-B14F-4D97-AF65-F5344CB8AC3E}">
        <p14:creationId xmlns:p14="http://schemas.microsoft.com/office/powerpoint/2010/main" val="416880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3636" y="2589814"/>
            <a:ext cx="10336590" cy="1015663"/>
          </a:xfrm>
          <a:prstGeom prst="rect">
            <a:avLst/>
          </a:prstGeom>
          <a:noFill/>
        </p:spPr>
        <p:txBody>
          <a:bodyPr wrap="square" rtlCol="0">
            <a:spAutoFit/>
          </a:bodyPr>
          <a:lstStyle/>
          <a:p>
            <a:r>
              <a:rPr lang="en-US" sz="3000" b="1" dirty="0"/>
              <a:t> </a:t>
            </a:r>
            <a:r>
              <a:rPr lang="en-US" sz="3000" b="1" u="sng" dirty="0">
                <a:solidFill>
                  <a:srgbClr val="FF40FF"/>
                </a:solidFill>
              </a:rPr>
              <a:t>4</a:t>
            </a:r>
            <a:r>
              <a:rPr lang="en-US" sz="3000" b="1" dirty="0"/>
              <a:t> +  </a:t>
            </a:r>
            <a:r>
              <a:rPr lang="en-US" sz="3000" b="1" u="sng" dirty="0">
                <a:solidFill>
                  <a:srgbClr val="FF0000"/>
                </a:solidFill>
              </a:rPr>
              <a:t>1</a:t>
            </a:r>
            <a:r>
              <a:rPr lang="en-US" sz="3000" b="1" dirty="0"/>
              <a:t>  +  </a:t>
            </a:r>
            <a:r>
              <a:rPr lang="en-US" sz="3000" b="1" u="sng" dirty="0">
                <a:solidFill>
                  <a:srgbClr val="FF0000"/>
                </a:solidFill>
              </a:rPr>
              <a:t>5</a:t>
            </a:r>
            <a:r>
              <a:rPr lang="en-US" sz="3000" b="1" dirty="0"/>
              <a:t> +  </a:t>
            </a:r>
            <a:r>
              <a:rPr lang="en-US" sz="3000" b="1" u="sng" dirty="0"/>
              <a:t>1</a:t>
            </a:r>
            <a:r>
              <a:rPr lang="en-US" sz="3000" b="1" dirty="0"/>
              <a:t>  +  </a:t>
            </a:r>
            <a:r>
              <a:rPr lang="en-US" sz="3000" b="1" u="sng" dirty="0"/>
              <a:t>6</a:t>
            </a:r>
            <a:r>
              <a:rPr lang="en-US" sz="3000" b="1" dirty="0"/>
              <a:t> +  </a:t>
            </a:r>
            <a:r>
              <a:rPr lang="en-US" sz="3000" b="1" u="sng" dirty="0">
                <a:solidFill>
                  <a:srgbClr val="0432FF"/>
                </a:solidFill>
              </a:rPr>
              <a:t>1</a:t>
            </a:r>
            <a:r>
              <a:rPr lang="en-US" sz="3000" b="1" dirty="0"/>
              <a:t>  +  </a:t>
            </a:r>
            <a:r>
              <a:rPr lang="en-US" sz="3000" b="1" u="sng" dirty="0">
                <a:solidFill>
                  <a:srgbClr val="0432FF"/>
                </a:solidFill>
              </a:rPr>
              <a:t>7</a:t>
            </a:r>
            <a:r>
              <a:rPr lang="en-US" sz="3000" b="1" dirty="0">
                <a:solidFill>
                  <a:srgbClr val="0432FF"/>
                </a:solidFill>
              </a:rPr>
              <a:t>  </a:t>
            </a:r>
            <a:r>
              <a:rPr lang="en-US" sz="3000" b="1" dirty="0"/>
              <a:t>+  </a:t>
            </a:r>
            <a:r>
              <a:rPr lang="en-US" sz="3000" b="1" u="sng" dirty="0"/>
              <a:t>1</a:t>
            </a:r>
            <a:r>
              <a:rPr lang="en-US" sz="3000" b="1" dirty="0"/>
              <a:t>  +  </a:t>
            </a:r>
            <a:r>
              <a:rPr lang="en-US" sz="3000" b="1" u="sng" dirty="0"/>
              <a:t>8</a:t>
            </a:r>
            <a:r>
              <a:rPr lang="en-US" sz="3000" b="1" dirty="0"/>
              <a:t>  + </a:t>
            </a:r>
            <a:r>
              <a:rPr lang="en-US" sz="3000" b="1" u="sng" dirty="0">
                <a:solidFill>
                  <a:srgbClr val="FF40FF"/>
                </a:solidFill>
              </a:rPr>
              <a:t> 2</a:t>
            </a:r>
            <a:r>
              <a:rPr lang="en-US" sz="3000" b="1" dirty="0">
                <a:solidFill>
                  <a:srgbClr val="FF40FF"/>
                </a:solidFill>
              </a:rPr>
              <a:t>  </a:t>
            </a:r>
            <a:r>
              <a:rPr lang="en-US" sz="3000" b="1" dirty="0"/>
              <a:t>=  </a:t>
            </a:r>
          </a:p>
          <a:p>
            <a:r>
              <a:rPr lang="en-US" sz="3000" b="1" dirty="0"/>
              <a:t> </a:t>
            </a:r>
            <a:r>
              <a:rPr lang="en-US" sz="3000" b="1" dirty="0">
                <a:solidFill>
                  <a:srgbClr val="FF40FF"/>
                </a:solidFill>
              </a:rPr>
              <a:t>5</a:t>
            </a:r>
            <a:r>
              <a:rPr lang="en-US" sz="3000" b="1" dirty="0"/>
              <a:t>     </a:t>
            </a:r>
            <a:r>
              <a:rPr lang="en-US" sz="3000" b="1" dirty="0">
                <a:solidFill>
                  <a:srgbClr val="FF0000"/>
                </a:solidFill>
              </a:rPr>
              <a:t>6      6</a:t>
            </a:r>
            <a:r>
              <a:rPr lang="en-US" sz="3000" b="1" dirty="0"/>
              <a:t>      7      7     </a:t>
            </a:r>
            <a:r>
              <a:rPr lang="en-US" sz="3000" b="1" dirty="0">
                <a:solidFill>
                  <a:srgbClr val="0432FF"/>
                </a:solidFill>
              </a:rPr>
              <a:t>8</a:t>
            </a:r>
            <a:r>
              <a:rPr lang="en-US" sz="3000" b="1" dirty="0"/>
              <a:t>      </a:t>
            </a:r>
            <a:r>
              <a:rPr lang="en-US" sz="3000" b="1" dirty="0">
                <a:solidFill>
                  <a:srgbClr val="0432FF"/>
                </a:solidFill>
              </a:rPr>
              <a:t>8</a:t>
            </a:r>
            <a:r>
              <a:rPr lang="en-US" sz="3000" b="1" dirty="0"/>
              <a:t>      9      9     </a:t>
            </a:r>
            <a:r>
              <a:rPr lang="en-US" sz="3000" b="1" dirty="0">
                <a:solidFill>
                  <a:srgbClr val="FF40FF"/>
                </a:solidFill>
              </a:rPr>
              <a:t>10</a:t>
            </a:r>
          </a:p>
        </p:txBody>
      </p:sp>
      <p:sp>
        <p:nvSpPr>
          <p:cNvPr id="3" name="TextBox 2"/>
          <p:cNvSpPr txBox="1"/>
          <p:nvPr/>
        </p:nvSpPr>
        <p:spPr>
          <a:xfrm>
            <a:off x="8429914" y="2340433"/>
            <a:ext cx="514351" cy="1015663"/>
          </a:xfrm>
          <a:prstGeom prst="rect">
            <a:avLst/>
          </a:prstGeom>
          <a:noFill/>
        </p:spPr>
        <p:txBody>
          <a:bodyPr wrap="square" rtlCol="0">
            <a:spAutoFit/>
          </a:bodyPr>
          <a:lstStyle/>
          <a:p>
            <a:r>
              <a:rPr lang="en-US" sz="6000" b="1" dirty="0">
                <a:solidFill>
                  <a:srgbClr val="00B050"/>
                </a:solidFill>
              </a:rPr>
              <a:t>5</a:t>
            </a:r>
          </a:p>
        </p:txBody>
      </p:sp>
      <p:sp>
        <p:nvSpPr>
          <p:cNvPr id="4" name="Rectangle 3"/>
          <p:cNvSpPr/>
          <p:nvPr/>
        </p:nvSpPr>
        <p:spPr>
          <a:xfrm>
            <a:off x="1363636" y="1520641"/>
            <a:ext cx="11509215" cy="954107"/>
          </a:xfrm>
          <a:prstGeom prst="rect">
            <a:avLst/>
          </a:prstGeom>
        </p:spPr>
        <p:txBody>
          <a:bodyPr wrap="square">
            <a:spAutoFit/>
          </a:bodyPr>
          <a:lstStyle/>
          <a:p>
            <a:r>
              <a:rPr lang="en-US" sz="2800" dirty="0">
                <a:solidFill>
                  <a:srgbClr val="00628C"/>
                </a:solidFill>
              </a:rPr>
              <a:t>( </a:t>
            </a:r>
            <a:r>
              <a:rPr lang="en-US" sz="2800" u="sng" dirty="0">
                <a:solidFill>
                  <a:srgbClr val="00628C"/>
                </a:solidFill>
              </a:rPr>
              <a:t>4</a:t>
            </a:r>
            <a:r>
              <a:rPr lang="en-US" sz="2800" dirty="0">
                <a:solidFill>
                  <a:srgbClr val="00628C"/>
                </a:solidFill>
              </a:rPr>
              <a:t> +  </a:t>
            </a:r>
            <a:r>
              <a:rPr lang="en-US" sz="2800" u="sng" dirty="0">
                <a:solidFill>
                  <a:srgbClr val="00628C"/>
                </a:solidFill>
              </a:rPr>
              <a:t>1</a:t>
            </a:r>
            <a:r>
              <a:rPr lang="en-US" sz="2800" dirty="0">
                <a:solidFill>
                  <a:srgbClr val="00628C"/>
                </a:solidFill>
              </a:rPr>
              <a:t> ) + ( </a:t>
            </a:r>
            <a:r>
              <a:rPr lang="en-US" sz="2800" u="sng" dirty="0">
                <a:solidFill>
                  <a:srgbClr val="00628C"/>
                </a:solidFill>
              </a:rPr>
              <a:t>5</a:t>
            </a:r>
            <a:r>
              <a:rPr lang="en-US" sz="2800" dirty="0">
                <a:solidFill>
                  <a:srgbClr val="00628C"/>
                </a:solidFill>
              </a:rPr>
              <a:t> +  </a:t>
            </a:r>
            <a:r>
              <a:rPr lang="en-US" sz="2800" u="sng" dirty="0">
                <a:solidFill>
                  <a:srgbClr val="00628C"/>
                </a:solidFill>
              </a:rPr>
              <a:t>1</a:t>
            </a:r>
            <a:r>
              <a:rPr lang="en-US" sz="2800" dirty="0">
                <a:solidFill>
                  <a:srgbClr val="00628C"/>
                </a:solidFill>
              </a:rPr>
              <a:t> ) + ( </a:t>
            </a:r>
            <a:r>
              <a:rPr lang="en-US" sz="2800" u="sng" dirty="0">
                <a:solidFill>
                  <a:srgbClr val="00628C"/>
                </a:solidFill>
              </a:rPr>
              <a:t>6</a:t>
            </a:r>
            <a:r>
              <a:rPr lang="en-US" sz="2800" dirty="0">
                <a:solidFill>
                  <a:srgbClr val="00628C"/>
                </a:solidFill>
              </a:rPr>
              <a:t> + </a:t>
            </a:r>
            <a:r>
              <a:rPr lang="en-US" sz="1000" dirty="0">
                <a:solidFill>
                  <a:srgbClr val="00628C"/>
                </a:solidFill>
              </a:rPr>
              <a:t>  </a:t>
            </a:r>
            <a:r>
              <a:rPr lang="en-US" sz="2800" u="sng" dirty="0">
                <a:solidFill>
                  <a:srgbClr val="00628C"/>
                </a:solidFill>
              </a:rPr>
              <a:t>1</a:t>
            </a:r>
            <a:r>
              <a:rPr lang="en-US" sz="2800" dirty="0">
                <a:solidFill>
                  <a:srgbClr val="00628C"/>
                </a:solidFill>
              </a:rPr>
              <a:t> ) + ( </a:t>
            </a:r>
            <a:r>
              <a:rPr lang="en-US" sz="2800" u="sng" dirty="0">
                <a:solidFill>
                  <a:srgbClr val="00628C"/>
                </a:solidFill>
              </a:rPr>
              <a:t>7</a:t>
            </a:r>
            <a:r>
              <a:rPr lang="en-US" sz="2800" dirty="0">
                <a:solidFill>
                  <a:srgbClr val="00628C"/>
                </a:solidFill>
              </a:rPr>
              <a:t> +  </a:t>
            </a:r>
            <a:r>
              <a:rPr lang="en-US" sz="2800" u="sng" dirty="0">
                <a:solidFill>
                  <a:srgbClr val="00628C"/>
                </a:solidFill>
              </a:rPr>
              <a:t>1</a:t>
            </a:r>
            <a:r>
              <a:rPr lang="en-US" sz="2800" dirty="0">
                <a:solidFill>
                  <a:srgbClr val="00628C"/>
                </a:solidFill>
              </a:rPr>
              <a:t> ) + (</a:t>
            </a:r>
            <a:r>
              <a:rPr lang="en-US" sz="2800" u="sng" dirty="0">
                <a:solidFill>
                  <a:srgbClr val="00628C"/>
                </a:solidFill>
              </a:rPr>
              <a:t>8</a:t>
            </a:r>
            <a:r>
              <a:rPr lang="en-US" sz="2800" dirty="0">
                <a:solidFill>
                  <a:srgbClr val="00628C"/>
                </a:solidFill>
              </a:rPr>
              <a:t>  +  </a:t>
            </a:r>
            <a:r>
              <a:rPr lang="en-US" sz="2800" u="sng" dirty="0">
                <a:solidFill>
                  <a:srgbClr val="00628C"/>
                </a:solidFill>
              </a:rPr>
              <a:t>2</a:t>
            </a:r>
            <a:r>
              <a:rPr lang="en-US" sz="2800" dirty="0">
                <a:solidFill>
                  <a:srgbClr val="00628C"/>
                </a:solidFill>
              </a:rPr>
              <a:t> ) =  </a:t>
            </a:r>
          </a:p>
          <a:p>
            <a:r>
              <a:rPr lang="en-US" sz="2800" dirty="0">
                <a:solidFill>
                  <a:srgbClr val="00628C"/>
                </a:solidFill>
              </a:rPr>
              <a:t>  </a:t>
            </a:r>
            <a:r>
              <a:rPr lang="en-US" sz="1000" dirty="0">
                <a:solidFill>
                  <a:srgbClr val="00628C"/>
                </a:solidFill>
              </a:rPr>
              <a:t> </a:t>
            </a:r>
            <a:r>
              <a:rPr lang="en-US" sz="2800" dirty="0">
                <a:solidFill>
                  <a:srgbClr val="00628C"/>
                </a:solidFill>
              </a:rPr>
              <a:t>5     6        </a:t>
            </a:r>
            <a:r>
              <a:rPr lang="en-US" sz="1000" dirty="0">
                <a:solidFill>
                  <a:srgbClr val="00628C"/>
                </a:solidFill>
              </a:rPr>
              <a:t> </a:t>
            </a:r>
            <a:r>
              <a:rPr lang="en-US" sz="2800" dirty="0">
                <a:solidFill>
                  <a:srgbClr val="00628C"/>
                </a:solidFill>
              </a:rPr>
              <a:t>6     </a:t>
            </a:r>
            <a:r>
              <a:rPr lang="en-US" sz="1000" dirty="0">
                <a:solidFill>
                  <a:srgbClr val="00628C"/>
                </a:solidFill>
              </a:rPr>
              <a:t> </a:t>
            </a:r>
            <a:r>
              <a:rPr lang="en-US" sz="2800" dirty="0">
                <a:solidFill>
                  <a:srgbClr val="00628C"/>
                </a:solidFill>
              </a:rPr>
              <a:t>7        </a:t>
            </a:r>
            <a:r>
              <a:rPr lang="en-US" sz="1000" dirty="0">
                <a:solidFill>
                  <a:srgbClr val="00628C"/>
                </a:solidFill>
              </a:rPr>
              <a:t> </a:t>
            </a:r>
            <a:r>
              <a:rPr lang="en-US" sz="2800" dirty="0">
                <a:solidFill>
                  <a:srgbClr val="00628C"/>
                </a:solidFill>
              </a:rPr>
              <a:t>7     8        8     </a:t>
            </a:r>
            <a:r>
              <a:rPr lang="en-US" sz="1000" dirty="0">
                <a:solidFill>
                  <a:srgbClr val="00628C"/>
                </a:solidFill>
              </a:rPr>
              <a:t> </a:t>
            </a:r>
            <a:r>
              <a:rPr lang="en-US" sz="2800" dirty="0">
                <a:solidFill>
                  <a:srgbClr val="00628C"/>
                </a:solidFill>
              </a:rPr>
              <a:t>9       </a:t>
            </a:r>
            <a:r>
              <a:rPr lang="en-US" sz="1000" dirty="0">
                <a:solidFill>
                  <a:srgbClr val="00628C"/>
                </a:solidFill>
              </a:rPr>
              <a:t> </a:t>
            </a:r>
            <a:r>
              <a:rPr lang="en-US" sz="2800" dirty="0">
                <a:solidFill>
                  <a:srgbClr val="00628C"/>
                </a:solidFill>
              </a:rPr>
              <a:t>9     10</a:t>
            </a:r>
          </a:p>
        </p:txBody>
      </p:sp>
    </p:spTree>
    <p:extLst>
      <p:ext uri="{BB962C8B-B14F-4D97-AF65-F5344CB8AC3E}">
        <p14:creationId xmlns:p14="http://schemas.microsoft.com/office/powerpoint/2010/main" val="409259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381000"/>
            <a:ext cx="8724900" cy="6096000"/>
          </a:xfrm>
          <a:prstGeom prst="rect">
            <a:avLst/>
          </a:prstGeom>
        </p:spPr>
      </p:pic>
    </p:spTree>
    <p:extLst>
      <p:ext uri="{BB962C8B-B14F-4D97-AF65-F5344CB8AC3E}">
        <p14:creationId xmlns:p14="http://schemas.microsoft.com/office/powerpoint/2010/main" val="162967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646331"/>
          </a:xfrm>
          <a:prstGeom prst="rect">
            <a:avLst/>
          </a:prstGeom>
        </p:spPr>
        <p:txBody>
          <a:bodyPr>
            <a:spAutoFit/>
          </a:bodyPr>
          <a:lstStyle/>
          <a:p>
            <a:br>
              <a:rPr lang="en-GB" dirty="0"/>
            </a:br>
            <a:endParaRPr lang="en-GB" dirty="0"/>
          </a:p>
        </p:txBody>
      </p:sp>
      <p:sp>
        <p:nvSpPr>
          <p:cNvPr id="5" name="TextBox 4"/>
          <p:cNvSpPr txBox="1"/>
          <p:nvPr/>
        </p:nvSpPr>
        <p:spPr>
          <a:xfrm>
            <a:off x="356261" y="344385"/>
            <a:ext cx="11055926" cy="3970318"/>
          </a:xfrm>
          <a:prstGeom prst="rect">
            <a:avLst/>
          </a:prstGeom>
          <a:noFill/>
        </p:spPr>
        <p:txBody>
          <a:bodyPr wrap="square" rtlCol="0">
            <a:spAutoFit/>
          </a:bodyPr>
          <a:lstStyle/>
          <a:p>
            <a:r>
              <a:rPr lang="en-GB" sz="3600" dirty="0"/>
              <a:t>To a large extent, the set a pupil is placed in </a:t>
            </a:r>
            <a:r>
              <a:rPr lang="en-GB" sz="3600" b="1" dirty="0"/>
              <a:t>determines the mathematics he/she will encounter and potentially caps what he/she might attain.</a:t>
            </a:r>
            <a:r>
              <a:rPr lang="en-GB" sz="3600" dirty="0"/>
              <a:t> </a:t>
            </a:r>
          </a:p>
          <a:p>
            <a:endParaRPr lang="en-GB" sz="3600" dirty="0"/>
          </a:p>
          <a:p>
            <a:r>
              <a:rPr lang="en-GB" sz="3600" dirty="0"/>
              <a:t>Moving up a set becomes increasingly difficult as pupils progress through the school due to higher sets’ more extensive mathematical knowledge and skills. </a:t>
            </a:r>
          </a:p>
        </p:txBody>
      </p:sp>
      <p:sp>
        <p:nvSpPr>
          <p:cNvPr id="6" name="TextBox 5"/>
          <p:cNvSpPr txBox="1"/>
          <p:nvPr/>
        </p:nvSpPr>
        <p:spPr>
          <a:xfrm>
            <a:off x="356261" y="5153891"/>
            <a:ext cx="7588333" cy="1200329"/>
          </a:xfrm>
          <a:prstGeom prst="rect">
            <a:avLst/>
          </a:prstGeom>
          <a:noFill/>
        </p:spPr>
        <p:txBody>
          <a:bodyPr wrap="square" rtlCol="0">
            <a:spAutoFit/>
          </a:bodyPr>
          <a:lstStyle/>
          <a:p>
            <a:r>
              <a:rPr lang="en-GB" sz="2400" dirty="0">
                <a:solidFill>
                  <a:schemeClr val="accent1"/>
                </a:solidFill>
              </a:rPr>
              <a:t>Mathematics: made to measure</a:t>
            </a:r>
          </a:p>
          <a:p>
            <a:r>
              <a:rPr lang="en-GB" sz="2400" dirty="0">
                <a:solidFill>
                  <a:schemeClr val="accent1"/>
                </a:solidFill>
              </a:rPr>
              <a:t>22 May 2012, OFSTED</a:t>
            </a:r>
          </a:p>
          <a:p>
            <a:r>
              <a:rPr lang="en-GB" sz="2400" dirty="0">
                <a:solidFill>
                  <a:schemeClr val="accent1"/>
                </a:solidFill>
              </a:rPr>
              <a:t>Ref: 110159   </a:t>
            </a:r>
          </a:p>
        </p:txBody>
      </p:sp>
    </p:spTree>
    <p:extLst>
      <p:ext uri="{BB962C8B-B14F-4D97-AF65-F5344CB8AC3E}">
        <p14:creationId xmlns:p14="http://schemas.microsoft.com/office/powerpoint/2010/main" val="87619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8865" t="21952" r="15118" b="6240"/>
          <a:stretch/>
        </p:blipFill>
        <p:spPr>
          <a:xfrm>
            <a:off x="629393" y="1943112"/>
            <a:ext cx="3146962" cy="4576441"/>
          </a:xfrm>
          <a:prstGeom prst="rect">
            <a:avLst/>
          </a:prstGeom>
        </p:spPr>
      </p:pic>
      <p:sp>
        <p:nvSpPr>
          <p:cNvPr id="2" name="Rectangle 1"/>
          <p:cNvSpPr/>
          <p:nvPr/>
        </p:nvSpPr>
        <p:spPr>
          <a:xfrm>
            <a:off x="2683568" y="200385"/>
            <a:ext cx="682488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What is differentiation?</a:t>
            </a:r>
          </a:p>
        </p:txBody>
      </p:sp>
      <p:sp>
        <p:nvSpPr>
          <p:cNvPr id="3" name="TextBox 2"/>
          <p:cNvSpPr txBox="1"/>
          <p:nvPr/>
        </p:nvSpPr>
        <p:spPr>
          <a:xfrm>
            <a:off x="546266" y="1112115"/>
            <a:ext cx="3063833" cy="830997"/>
          </a:xfrm>
          <a:prstGeom prst="rect">
            <a:avLst/>
          </a:prstGeom>
          <a:noFill/>
        </p:spPr>
        <p:txBody>
          <a:bodyPr wrap="square" rtlCol="0">
            <a:spAutoFit/>
          </a:bodyPr>
          <a:lstStyle/>
          <a:p>
            <a:r>
              <a:rPr lang="en-GB" sz="4800" dirty="0">
                <a:solidFill>
                  <a:srgbClr val="0070C0"/>
                </a:solidFill>
              </a:rPr>
              <a:t>What it </a:t>
            </a:r>
            <a:r>
              <a:rPr lang="en-GB" sz="4800" i="1" dirty="0">
                <a:solidFill>
                  <a:srgbClr val="0070C0"/>
                </a:solidFill>
              </a:rPr>
              <a:t>is</a:t>
            </a:r>
          </a:p>
        </p:txBody>
      </p:sp>
      <p:sp>
        <p:nvSpPr>
          <p:cNvPr id="4" name="TextBox 3"/>
          <p:cNvSpPr txBox="1"/>
          <p:nvPr/>
        </p:nvSpPr>
        <p:spPr>
          <a:xfrm>
            <a:off x="7360724" y="1123990"/>
            <a:ext cx="3671453" cy="830997"/>
          </a:xfrm>
          <a:prstGeom prst="rect">
            <a:avLst/>
          </a:prstGeom>
          <a:noFill/>
        </p:spPr>
        <p:txBody>
          <a:bodyPr wrap="square" rtlCol="0">
            <a:spAutoFit/>
          </a:bodyPr>
          <a:lstStyle/>
          <a:p>
            <a:r>
              <a:rPr lang="en-GB" sz="4800" dirty="0">
                <a:solidFill>
                  <a:srgbClr val="0070C0"/>
                </a:solidFill>
              </a:rPr>
              <a:t>What it </a:t>
            </a:r>
            <a:r>
              <a:rPr lang="en-GB" sz="4800" i="1" dirty="0">
                <a:solidFill>
                  <a:srgbClr val="0070C0"/>
                </a:solidFill>
              </a:rPr>
              <a:t>isn’t</a:t>
            </a:r>
          </a:p>
        </p:txBody>
      </p:sp>
      <p:pic>
        <p:nvPicPr>
          <p:cNvPr id="7" name="Picture 6"/>
          <p:cNvPicPr>
            <a:picLocks noChangeAspect="1"/>
          </p:cNvPicPr>
          <p:nvPr/>
        </p:nvPicPr>
        <p:blipFill>
          <a:blip r:embed="rId3"/>
          <a:stretch>
            <a:fillRect/>
          </a:stretch>
        </p:blipFill>
        <p:spPr>
          <a:xfrm>
            <a:off x="6629462" y="2292994"/>
            <a:ext cx="5133975" cy="3876675"/>
          </a:xfrm>
          <a:prstGeom prst="rect">
            <a:avLst/>
          </a:prstGeom>
        </p:spPr>
      </p:pic>
    </p:spTree>
    <p:extLst>
      <p:ext uri="{BB962C8B-B14F-4D97-AF65-F5344CB8AC3E}">
        <p14:creationId xmlns:p14="http://schemas.microsoft.com/office/powerpoint/2010/main" val="62808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58" y="103868"/>
            <a:ext cx="10515600" cy="1325563"/>
          </a:xfrm>
        </p:spPr>
        <p:txBody>
          <a:bodyPr/>
          <a:lstStyle/>
          <a:p>
            <a:r>
              <a:rPr lang="en-US" b="1" dirty="0">
                <a:latin typeface="+mn-lt"/>
              </a:rPr>
              <a:t>The Challenge of differentiation</a:t>
            </a:r>
          </a:p>
        </p:txBody>
      </p:sp>
      <p:sp>
        <p:nvSpPr>
          <p:cNvPr id="3" name="Content Placeholder 2"/>
          <p:cNvSpPr>
            <a:spLocks noGrp="1"/>
          </p:cNvSpPr>
          <p:nvPr>
            <p:ph idx="1"/>
          </p:nvPr>
        </p:nvSpPr>
        <p:spPr/>
        <p:txBody>
          <a:bodyPr>
            <a:normAutofit/>
          </a:bodyPr>
          <a:lstStyle/>
          <a:p>
            <a:pPr marL="0" indent="0">
              <a:lnSpc>
                <a:spcPct val="100000"/>
              </a:lnSpc>
              <a:spcAft>
                <a:spcPts val="1200"/>
              </a:spcAft>
              <a:buNone/>
            </a:pPr>
            <a:r>
              <a:rPr lang="en-US" sz="4800" dirty="0">
                <a:solidFill>
                  <a:srgbClr val="0070C0"/>
                </a:solidFill>
              </a:rPr>
              <a:t>Two principles:</a:t>
            </a:r>
          </a:p>
          <a:p>
            <a:pPr lvl="1">
              <a:lnSpc>
                <a:spcPct val="100000"/>
              </a:lnSpc>
              <a:spcAft>
                <a:spcPts val="1200"/>
              </a:spcAft>
            </a:pPr>
            <a:r>
              <a:rPr lang="en-US" sz="4800" dirty="0">
                <a:solidFill>
                  <a:srgbClr val="0070C0"/>
                </a:solidFill>
              </a:rPr>
              <a:t>At any point in time, different learners will proceed at different rates</a:t>
            </a:r>
          </a:p>
          <a:p>
            <a:pPr lvl="1">
              <a:lnSpc>
                <a:spcPct val="100000"/>
              </a:lnSpc>
              <a:spcAft>
                <a:spcPts val="1200"/>
              </a:spcAft>
            </a:pPr>
            <a:r>
              <a:rPr lang="en-US" sz="4800" dirty="0">
                <a:solidFill>
                  <a:srgbClr val="0070C0"/>
                </a:solidFill>
              </a:rPr>
              <a:t>Every minute is valuable</a:t>
            </a:r>
          </a:p>
        </p:txBody>
      </p:sp>
    </p:spTree>
    <p:extLst>
      <p:ext uri="{BB962C8B-B14F-4D97-AF65-F5344CB8AC3E}">
        <p14:creationId xmlns:p14="http://schemas.microsoft.com/office/powerpoint/2010/main" val="529927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1111</Words>
  <Application>Microsoft Office PowerPoint</Application>
  <PresentationFormat>Widescreen</PresentationFormat>
  <Paragraphs>118</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Noto Sans Symbols</vt:lpstr>
      <vt:lpstr>Office Theme</vt:lpstr>
      <vt:lpstr>Differentiation is not a dirty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Challenge of differentiation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Mixed Attainment Maths</dc:title>
  <dc:creator>mark.horley@gmail.com</dc:creator>
  <cp:lastModifiedBy>Staff</cp:lastModifiedBy>
  <cp:revision>37</cp:revision>
  <cp:lastPrinted>2018-01-26T17:05:59Z</cp:lastPrinted>
  <dcterms:created xsi:type="dcterms:W3CDTF">2017-01-27T07:51:06Z</dcterms:created>
  <dcterms:modified xsi:type="dcterms:W3CDTF">2018-02-27T17:01:35Z</dcterms:modified>
</cp:coreProperties>
</file>