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58" r:id="rId2"/>
    <p:sldId id="370" r:id="rId3"/>
    <p:sldId id="346" r:id="rId4"/>
    <p:sldId id="383" r:id="rId5"/>
    <p:sldId id="257" r:id="rId6"/>
    <p:sldId id="474" r:id="rId7"/>
    <p:sldId id="371" r:id="rId8"/>
    <p:sldId id="382" r:id="rId9"/>
    <p:sldId id="384" r:id="rId10"/>
    <p:sldId id="385" r:id="rId11"/>
    <p:sldId id="355" r:id="rId12"/>
    <p:sldId id="360" r:id="rId13"/>
    <p:sldId id="392" r:id="rId14"/>
    <p:sldId id="409" r:id="rId15"/>
    <p:sldId id="443" r:id="rId16"/>
    <p:sldId id="473" r:id="rId17"/>
    <p:sldId id="374" r:id="rId18"/>
    <p:sldId id="459" r:id="rId19"/>
    <p:sldId id="460" r:id="rId20"/>
    <p:sldId id="461" r:id="rId21"/>
    <p:sldId id="462" r:id="rId22"/>
    <p:sldId id="361" r:id="rId23"/>
    <p:sldId id="467" r:id="rId24"/>
    <p:sldId id="468" r:id="rId25"/>
    <p:sldId id="469" r:id="rId26"/>
    <p:sldId id="470" r:id="rId27"/>
    <p:sldId id="463" r:id="rId28"/>
    <p:sldId id="430" r:id="rId29"/>
    <p:sldId id="420" r:id="rId30"/>
    <p:sldId id="464" r:id="rId31"/>
    <p:sldId id="433" r:id="rId32"/>
    <p:sldId id="435" r:id="rId33"/>
    <p:sldId id="413" r:id="rId34"/>
    <p:sldId id="447" r:id="rId35"/>
    <p:sldId id="448" r:id="rId36"/>
    <p:sldId id="449" r:id="rId37"/>
    <p:sldId id="377" r:id="rId38"/>
    <p:sldId id="378" r:id="rId39"/>
    <p:sldId id="379" r:id="rId40"/>
    <p:sldId id="380" r:id="rId41"/>
    <p:sldId id="381" r:id="rId42"/>
    <p:sldId id="465" r:id="rId43"/>
    <p:sldId id="312" r:id="rId44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32" autoAdjust="0"/>
  </p:normalViewPr>
  <p:slideViewPr>
    <p:cSldViewPr snapToGrid="0">
      <p:cViewPr varScale="1">
        <p:scale>
          <a:sx n="58" d="100"/>
          <a:sy n="58" d="100"/>
        </p:scale>
        <p:origin x="1478" y="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0288" tIns="45144" rIns="90288" bIns="45144" rtlCol="0"/>
          <a:lstStyle>
            <a:lvl1pPr algn="r">
              <a:defRPr sz="1200"/>
            </a:lvl1pPr>
          </a:lstStyle>
          <a:p>
            <a:fld id="{05E328FB-64CF-4504-9F9F-B4946CB0E535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1235075"/>
            <a:ext cx="444023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88" tIns="45144" rIns="90288" bIns="4514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1"/>
            <a:ext cx="5438140" cy="3887361"/>
          </a:xfrm>
          <a:prstGeom prst="rect">
            <a:avLst/>
          </a:prstGeom>
        </p:spPr>
        <p:txBody>
          <a:bodyPr vert="horz" lIns="90288" tIns="45144" rIns="90288" bIns="451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lvl1pPr algn="r">
              <a:defRPr sz="1200"/>
            </a:lvl1pPr>
          </a:lstStyle>
          <a:p>
            <a:fld id="{2D34B835-52F8-4C38-BAFC-35F74EE7F0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8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88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203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6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55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differentiated main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311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783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269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39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532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000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differentiated main activity.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57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sticker that goes on the front of our pupils’ exercise books.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122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858FC-33AF-4F04-97CA-C93A509361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87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543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Setting a challenge question after marking an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452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245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938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508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From Gareth Evans @</a:t>
            </a:r>
            <a:r>
              <a:rPr lang="en-GB" dirty="0" err="1"/>
              <a:t>MrE_Maths</a:t>
            </a:r>
            <a:r>
              <a:rPr lang="en-GB" dirty="0"/>
              <a:t> . Gareth has an excellent website garethevansmaths.wordpress.com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52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1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8605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38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Print slides 1-4, four to a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0F6141-E23A-49E7-B20A-CBB2B9613EE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946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122DE-6105-4B05-94EA-D3C63C1D11D5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017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38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 strategy for student reflection.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852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1235075"/>
            <a:ext cx="4440237" cy="3330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904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activity, with pupils’ responses.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058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an open starter activity, with pupils’ responses.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1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an Inquiry Prompt, with pupils’ responses. See www.inquirymaths.org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96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Example of an Inquiry Prompt, with pupils’ responses. See www.inquirymaths.org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4B835-52F8-4C38-BAFC-35F74EE7F0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52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179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9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5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9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39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8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0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74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66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03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4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8175F-919B-430C-903A-4DAC5742D167}" type="datetimeFigureOut">
              <a:rPr lang="en-GB" smtClean="0"/>
              <a:t>26/01/2019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53A28-5173-431B-BBD5-63A99F0D73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48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xedattainmentmaths.com/" TargetMode="External"/><Relationship Id="rId2" Type="http://schemas.openxmlformats.org/officeDocument/2006/relationships/hyperlink" Target="http://www.growthmindsetmath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347" y="434177"/>
            <a:ext cx="6873766" cy="2886380"/>
          </a:xfrm>
        </p:spPr>
        <p:txBody>
          <a:bodyPr>
            <a:noAutofit/>
          </a:bodyPr>
          <a:lstStyle/>
          <a:p>
            <a:r>
              <a:rPr lang="en-GB" sz="4800" b="1" u="sng" dirty="0"/>
              <a:t>Ensuring support and challenge for all students in mixed attainment classes Ks2 - Ks4</a:t>
            </a:r>
            <a:endParaRPr lang="en-GB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175" y="3836742"/>
            <a:ext cx="6873766" cy="1773811"/>
          </a:xfrm>
        </p:spPr>
        <p:txBody>
          <a:bodyPr>
            <a:noAutofit/>
          </a:bodyPr>
          <a:lstStyle/>
          <a:p>
            <a:pPr algn="l"/>
            <a:r>
              <a:rPr lang="en-GB" sz="2700" dirty="0"/>
              <a:t>Helen Hindle</a:t>
            </a:r>
          </a:p>
          <a:p>
            <a:pPr algn="l"/>
            <a:r>
              <a:rPr lang="en-GB" sz="2700" dirty="0"/>
              <a:t>@helenhindle1</a:t>
            </a:r>
          </a:p>
          <a:p>
            <a:pPr algn="l"/>
            <a:r>
              <a:rPr lang="en-GB" sz="2700" dirty="0">
                <a:hlinkClick r:id="rId2"/>
              </a:rPr>
              <a:t>www.growthmindsetmaths.com</a:t>
            </a:r>
            <a:endParaRPr lang="en-GB" sz="2700" dirty="0"/>
          </a:p>
          <a:p>
            <a:pPr algn="l"/>
            <a:r>
              <a:rPr lang="en-GB" sz="2700" dirty="0">
                <a:hlinkClick r:id="rId3"/>
              </a:rPr>
              <a:t>www.mixedattainmentmaths.com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9873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8DA4F2-00E8-48F9-B8CA-D71379B021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2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60" y="457177"/>
            <a:ext cx="8739042" cy="4915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0EB8F7-1F0C-45A5-89E2-A4A07D45F3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95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3" y="447472"/>
            <a:ext cx="8350157" cy="622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0F2722-0C6D-46AD-8CB3-A60B293FCE0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59" y="106154"/>
            <a:ext cx="8773881" cy="66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294" y="319730"/>
            <a:ext cx="8363272" cy="724373"/>
          </a:xfrm>
        </p:spPr>
        <p:txBody>
          <a:bodyPr/>
          <a:lstStyle/>
          <a:p>
            <a:r>
              <a:rPr lang="en-GB" dirty="0"/>
              <a:t>True or False? – Convince 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7" y="1397000"/>
              <a:ext cx="8363272" cy="52003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81636">
                      <a:extLst>
                        <a:ext uri="{9D8B030D-6E8A-4147-A177-3AD203B41FA5}">
                          <a16:colId xmlns:a16="http://schemas.microsoft.com/office/drawing/2014/main" val="3376109902"/>
                        </a:ext>
                      </a:extLst>
                    </a:gridCol>
                    <a:gridCol w="4181636">
                      <a:extLst>
                        <a:ext uri="{9D8B030D-6E8A-4147-A177-3AD203B41FA5}">
                          <a16:colId xmlns:a16="http://schemas.microsoft.com/office/drawing/2014/main" val="4168293532"/>
                        </a:ext>
                      </a:extLst>
                    </a:gridCol>
                  </a:tblGrid>
                  <a:tr h="2600176">
                    <a:tc>
                      <a:txBody>
                        <a:bodyPr/>
                        <a:lstStyle/>
                        <a:p>
                          <a:pPr algn="ctr"/>
                          <a:endParaRPr lang="en-GB" sz="5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5400" dirty="0">
                              <a:solidFill>
                                <a:schemeClr val="tx1"/>
                              </a:solidFill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5400" dirty="0">
                              <a:solidFill>
                                <a:schemeClr val="tx1"/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54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num>
                                <m:den>
                                  <m:r>
                                    <a:rPr lang="en-GB" sz="5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kumimoji="0" lang="en-GB" sz="5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𝟏𝟎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9364138"/>
                      </a:ext>
                    </a:extLst>
                  </a:tr>
                  <a:tr h="2600176"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𝟑𝟓</m:t>
                                  </m:r>
                                </m:den>
                              </m:f>
                            </m:oMath>
                          </a14:m>
                          <a:endParaRPr lang="en-GB" sz="5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/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- 3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kumimoji="0" lang="en-GB" sz="5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= 2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kumimoji="0" lang="en-GB" sz="54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0576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7" y="1397000"/>
              <a:ext cx="8363272" cy="52003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81636">
                      <a:extLst>
                        <a:ext uri="{9D8B030D-6E8A-4147-A177-3AD203B41FA5}">
                          <a16:colId xmlns:a16="http://schemas.microsoft.com/office/drawing/2014/main" val="3376109902"/>
                        </a:ext>
                      </a:extLst>
                    </a:gridCol>
                    <a:gridCol w="4181636">
                      <a:extLst>
                        <a:ext uri="{9D8B030D-6E8A-4147-A177-3AD203B41FA5}">
                          <a16:colId xmlns:a16="http://schemas.microsoft.com/office/drawing/2014/main" val="4168293532"/>
                        </a:ext>
                      </a:extLst>
                    </a:gridCol>
                  </a:tblGrid>
                  <a:tr h="2600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6" t="-234" r="-100437" b="-1004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46" t="-234" r="-437" b="-100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9364138"/>
                      </a:ext>
                    </a:extLst>
                  </a:tr>
                  <a:tr h="260017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6" t="-100234" r="-100437" b="-4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146" t="-100234" r="-437" b="-4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05766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3C7B78F-BFE4-4071-924B-301B5B683BC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67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8A5FF-72EC-46F1-8096-C8D08AF9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365126"/>
            <a:ext cx="8508459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Which is the odd one out?</a:t>
            </a:r>
            <a:br>
              <a:rPr lang="en-GB" dirty="0"/>
            </a:br>
            <a:r>
              <a:rPr lang="en-GB" dirty="0"/>
              <a:t>You must give a reason for your answer.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376AA952-A019-44FD-AEC0-FC85DB1BE6FA}"/>
              </a:ext>
            </a:extLst>
          </p:cNvPr>
          <p:cNvSpPr/>
          <p:nvPr/>
        </p:nvSpPr>
        <p:spPr>
          <a:xfrm>
            <a:off x="1374841" y="2178996"/>
            <a:ext cx="1971473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E2DD0DE-6757-4D49-B827-3710F6A3CF6E}"/>
              </a:ext>
            </a:extLst>
          </p:cNvPr>
          <p:cNvSpPr/>
          <p:nvPr/>
        </p:nvSpPr>
        <p:spPr>
          <a:xfrm>
            <a:off x="2451369" y="4577599"/>
            <a:ext cx="3547353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DA7524DE-E64D-4370-B793-BDC53D2FC94D}"/>
              </a:ext>
            </a:extLst>
          </p:cNvPr>
          <p:cNvSpPr/>
          <p:nvPr/>
        </p:nvSpPr>
        <p:spPr>
          <a:xfrm>
            <a:off x="5677710" y="2178995"/>
            <a:ext cx="1631005" cy="156939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CB2E3-EA46-413C-A617-FB362C327E53}"/>
              </a:ext>
            </a:extLst>
          </p:cNvPr>
          <p:cNvSpPr txBox="1"/>
          <p:nvPr/>
        </p:nvSpPr>
        <p:spPr>
          <a:xfrm>
            <a:off x="787939" y="265352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00C0-5F36-4AE9-9E05-671B0F0A3EDC}"/>
              </a:ext>
            </a:extLst>
          </p:cNvPr>
          <p:cNvSpPr txBox="1"/>
          <p:nvPr/>
        </p:nvSpPr>
        <p:spPr>
          <a:xfrm>
            <a:off x="1789888" y="3748390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7D46E-FA0A-42CD-B551-7D83B4D19249}"/>
              </a:ext>
            </a:extLst>
          </p:cNvPr>
          <p:cNvSpPr txBox="1"/>
          <p:nvPr/>
        </p:nvSpPr>
        <p:spPr>
          <a:xfrm>
            <a:off x="3198777" y="3318244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26182-81C8-44B1-BFBA-10FF7C3D7985}"/>
              </a:ext>
            </a:extLst>
          </p:cNvPr>
          <p:cNvSpPr txBox="1"/>
          <p:nvPr/>
        </p:nvSpPr>
        <p:spPr>
          <a:xfrm>
            <a:off x="5210786" y="291513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5D61AB-4D8A-4388-9324-098512203E8C}"/>
              </a:ext>
            </a:extLst>
          </p:cNvPr>
          <p:cNvSpPr txBox="1"/>
          <p:nvPr/>
        </p:nvSpPr>
        <p:spPr>
          <a:xfrm>
            <a:off x="5998722" y="3748390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247034-D4AD-4507-9419-CF85D6DEF8BC}"/>
              </a:ext>
            </a:extLst>
          </p:cNvPr>
          <p:cNvSpPr txBox="1"/>
          <p:nvPr/>
        </p:nvSpPr>
        <p:spPr>
          <a:xfrm>
            <a:off x="7162798" y="3318244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5DA897-73F5-4885-AD9E-13FCAACA5B2E}"/>
              </a:ext>
            </a:extLst>
          </p:cNvPr>
          <p:cNvSpPr txBox="1"/>
          <p:nvPr/>
        </p:nvSpPr>
        <p:spPr>
          <a:xfrm>
            <a:off x="3594362" y="6146994"/>
            <a:ext cx="834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39107-C520-4F29-ABA5-96306251ECC7}"/>
              </a:ext>
            </a:extLst>
          </p:cNvPr>
          <p:cNvSpPr txBox="1"/>
          <p:nvPr/>
        </p:nvSpPr>
        <p:spPr>
          <a:xfrm>
            <a:off x="5700412" y="5802041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18B41-83E6-4508-BC32-F2D0E5324EB8}"/>
              </a:ext>
            </a:extLst>
          </p:cNvPr>
          <p:cNvSpPr txBox="1"/>
          <p:nvPr/>
        </p:nvSpPr>
        <p:spPr>
          <a:xfrm>
            <a:off x="6011691" y="4871133"/>
            <a:ext cx="48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BB2330-991B-4766-947D-F9C9BCC158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907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57CBFA-68DC-4209-A1E6-587152040194}"/>
              </a:ext>
            </a:extLst>
          </p:cNvPr>
          <p:cNvSpPr txBox="1"/>
          <p:nvPr/>
        </p:nvSpPr>
        <p:spPr>
          <a:xfrm>
            <a:off x="842037" y="868351"/>
            <a:ext cx="703890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Which are familiar?</a:t>
            </a:r>
          </a:p>
          <a:p>
            <a:endParaRPr lang="en-GB" sz="4000" dirty="0"/>
          </a:p>
          <a:p>
            <a:r>
              <a:rPr lang="en-GB" sz="4000" dirty="0"/>
              <a:t>Which do you find effective?</a:t>
            </a:r>
          </a:p>
          <a:p>
            <a:endParaRPr lang="en-GB" sz="4000" dirty="0"/>
          </a:p>
          <a:p>
            <a:r>
              <a:rPr lang="en-GB" sz="4000" dirty="0"/>
              <a:t>How could you change these for a different topic?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811911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u="sng" dirty="0"/>
              <a:t>Ask a question – make a comment starter activities.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014309" cy="4738013"/>
          </a:xfrm>
        </p:spPr>
        <p:txBody>
          <a:bodyPr>
            <a:normAutofit lnSpcReduction="10000"/>
          </a:bodyPr>
          <a:lstStyle/>
          <a:p>
            <a:endParaRPr lang="en-GB" sz="3600" dirty="0"/>
          </a:p>
          <a:p>
            <a:r>
              <a:rPr lang="en-GB" sz="3600" dirty="0"/>
              <a:t>What questions might pupils ask?</a:t>
            </a:r>
          </a:p>
          <a:p>
            <a:pPr marL="0" indent="0">
              <a:buNone/>
            </a:pPr>
            <a:r>
              <a:rPr lang="en-GB" sz="3600" dirty="0"/>
              <a:t> </a:t>
            </a:r>
          </a:p>
          <a:p>
            <a:r>
              <a:rPr lang="en-GB" sz="3600" dirty="0"/>
              <a:t>What conjectures might they make?</a:t>
            </a:r>
          </a:p>
          <a:p>
            <a:endParaRPr lang="en-GB" sz="3600" dirty="0"/>
          </a:p>
          <a:p>
            <a:r>
              <a:rPr lang="en-GB" sz="3600" dirty="0"/>
              <a:t>What explanations might they offer?</a:t>
            </a:r>
          </a:p>
          <a:p>
            <a:endParaRPr lang="en-GB" sz="3600" dirty="0"/>
          </a:p>
          <a:p>
            <a:r>
              <a:rPr lang="en-GB" sz="3600" dirty="0"/>
              <a:t>What misconceptions might they reveal?</a:t>
            </a:r>
          </a:p>
          <a:p>
            <a:endParaRPr lang="en-GB" sz="3600" dirty="0"/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4683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CBE2BA82-CB5B-47F1-9FBA-65BCEA7A768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4763"/>
            <a:ext cx="6858000" cy="6858001"/>
            <a:chOff x="1143000" y="-4722"/>
            <a:chExt cx="6858000" cy="6858000"/>
          </a:xfrm>
        </p:grpSpPr>
        <p:pic>
          <p:nvPicPr>
            <p:cNvPr id="21507" name="Picture 2" descr="Image result for regular pentagon">
              <a:extLst>
                <a:ext uri="{FF2B5EF4-FFF2-40B4-BE49-F238E27FC236}">
                  <a16:creationId xmlns:a16="http://schemas.microsoft.com/office/drawing/2014/main" id="{B0103B47-BBCD-4407-9D75-F439777CD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4722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8A01B-5E2F-46CF-A9F5-67390EDC9512}"/>
                </a:ext>
              </a:extLst>
            </p:cNvPr>
            <p:cNvCxnSpPr/>
            <p:nvPr/>
          </p:nvCxnSpPr>
          <p:spPr>
            <a:xfrm flipV="1">
              <a:off x="2627313" y="476291"/>
              <a:ext cx="1944687" cy="59054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AF9B88-5218-402B-92A3-87C487E7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3" y="2708316"/>
              <a:ext cx="626427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61FECA4-8485-49EF-9860-38958C66B245}"/>
                </a:ext>
              </a:extLst>
            </p:cNvPr>
            <p:cNvSpPr/>
            <p:nvPr/>
          </p:nvSpPr>
          <p:spPr>
            <a:xfrm rot="18190657">
              <a:off x="3489325" y="2022517"/>
              <a:ext cx="681037" cy="1001712"/>
            </a:xfrm>
            <a:prstGeom prst="arc">
              <a:avLst>
                <a:gd name="adj1" fmla="val 11928028"/>
                <a:gd name="adj2" fmla="val 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31DC8-007F-40B9-8B1B-9B658D8F437D}"/>
              </a:ext>
            </a:extLst>
          </p:cNvPr>
          <p:cNvSpPr txBox="1"/>
          <p:nvPr/>
        </p:nvSpPr>
        <p:spPr>
          <a:xfrm>
            <a:off x="107576" y="113279"/>
            <a:ext cx="287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Make a comment or ask a question.</a:t>
            </a:r>
          </a:p>
        </p:txBody>
      </p:sp>
    </p:spTree>
    <p:extLst>
      <p:ext uri="{BB962C8B-B14F-4D97-AF65-F5344CB8AC3E}">
        <p14:creationId xmlns:p14="http://schemas.microsoft.com/office/powerpoint/2010/main" val="1694669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>
            <a:extLst>
              <a:ext uri="{FF2B5EF4-FFF2-40B4-BE49-F238E27FC236}">
                <a16:creationId xmlns:a16="http://schemas.microsoft.com/office/drawing/2014/main" id="{E5CE1A0D-EA23-4519-B582-EA2786101AF9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-112713"/>
            <a:ext cx="6858000" cy="6858001"/>
            <a:chOff x="1034619" y="-113255"/>
            <a:chExt cx="6858000" cy="6858000"/>
          </a:xfrm>
        </p:grpSpPr>
        <p:pic>
          <p:nvPicPr>
            <p:cNvPr id="22531" name="Picture 6" descr="Image result for regular dodecagon">
              <a:extLst>
                <a:ext uri="{FF2B5EF4-FFF2-40B4-BE49-F238E27FC236}">
                  <a16:creationId xmlns:a16="http://schemas.microsoft.com/office/drawing/2014/main" id="{CD9C3C29-2FD2-4E09-ADFE-1C0B3BBF5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19" y="-113255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2ED40E-1D47-443B-8BE6-9F8B2D0B0F36}"/>
                </a:ext>
              </a:extLst>
            </p:cNvPr>
            <p:cNvSpPr/>
            <p:nvPr/>
          </p:nvSpPr>
          <p:spPr>
            <a:xfrm rot="17986894">
              <a:off x="2126025" y="1009903"/>
              <a:ext cx="4651374" cy="4583112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64EF0E-6016-43C2-92FD-DFD826BF7B9C}"/>
              </a:ext>
            </a:extLst>
          </p:cNvPr>
          <p:cNvSpPr txBox="1"/>
          <p:nvPr/>
        </p:nvSpPr>
        <p:spPr>
          <a:xfrm>
            <a:off x="107576" y="113279"/>
            <a:ext cx="1887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Make a comment or ask a question.</a:t>
            </a:r>
          </a:p>
        </p:txBody>
      </p:sp>
    </p:spTree>
    <p:extLst>
      <p:ext uri="{BB962C8B-B14F-4D97-AF65-F5344CB8AC3E}">
        <p14:creationId xmlns:p14="http://schemas.microsoft.com/office/powerpoint/2010/main" val="329723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868" y="3147733"/>
            <a:ext cx="5271719" cy="3546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3" y="163774"/>
            <a:ext cx="5623268" cy="37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0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1">
            <a:extLst>
              <a:ext uri="{FF2B5EF4-FFF2-40B4-BE49-F238E27FC236}">
                <a16:creationId xmlns:a16="http://schemas.microsoft.com/office/drawing/2014/main" id="{CBE2BA82-CB5B-47F1-9FBA-65BCEA7A768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4763"/>
            <a:ext cx="6858000" cy="6858001"/>
            <a:chOff x="1143000" y="-4722"/>
            <a:chExt cx="6858000" cy="6858000"/>
          </a:xfrm>
        </p:grpSpPr>
        <p:pic>
          <p:nvPicPr>
            <p:cNvPr id="21507" name="Picture 2" descr="Image result for regular pentagon">
              <a:extLst>
                <a:ext uri="{FF2B5EF4-FFF2-40B4-BE49-F238E27FC236}">
                  <a16:creationId xmlns:a16="http://schemas.microsoft.com/office/drawing/2014/main" id="{B0103B47-BBCD-4407-9D75-F439777CD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-4722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48A01B-5E2F-46CF-A9F5-67390EDC9512}"/>
                </a:ext>
              </a:extLst>
            </p:cNvPr>
            <p:cNvCxnSpPr/>
            <p:nvPr/>
          </p:nvCxnSpPr>
          <p:spPr>
            <a:xfrm flipV="1">
              <a:off x="2627313" y="476291"/>
              <a:ext cx="1944687" cy="59054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AF9B88-5218-402B-92A3-87C487E772F0}"/>
                </a:ext>
              </a:extLst>
            </p:cNvPr>
            <p:cNvCxnSpPr>
              <a:cxnSpLocks/>
            </p:cNvCxnSpPr>
            <p:nvPr/>
          </p:nvCxnSpPr>
          <p:spPr>
            <a:xfrm>
              <a:off x="1439863" y="2708316"/>
              <a:ext cx="626427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61FECA4-8485-49EF-9860-38958C66B245}"/>
                </a:ext>
              </a:extLst>
            </p:cNvPr>
            <p:cNvSpPr/>
            <p:nvPr/>
          </p:nvSpPr>
          <p:spPr>
            <a:xfrm rot="18190657">
              <a:off x="3489325" y="2022517"/>
              <a:ext cx="681037" cy="1001712"/>
            </a:xfrm>
            <a:prstGeom prst="arc">
              <a:avLst>
                <a:gd name="adj1" fmla="val 11928028"/>
                <a:gd name="adj2" fmla="val 0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C31DC8-007F-40B9-8B1B-9B658D8F437D}"/>
              </a:ext>
            </a:extLst>
          </p:cNvPr>
          <p:cNvSpPr txBox="1"/>
          <p:nvPr/>
        </p:nvSpPr>
        <p:spPr>
          <a:xfrm>
            <a:off x="107576" y="113279"/>
            <a:ext cx="2872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This is a regular pentagon, find the value of the missing angle.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58F1F-B1BC-4325-835D-9B62BF60B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703" y="4508827"/>
            <a:ext cx="2081821" cy="209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64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8">
            <a:extLst>
              <a:ext uri="{FF2B5EF4-FFF2-40B4-BE49-F238E27FC236}">
                <a16:creationId xmlns:a16="http://schemas.microsoft.com/office/drawing/2014/main" id="{E5CE1A0D-EA23-4519-B582-EA2786101AF9}"/>
              </a:ext>
            </a:extLst>
          </p:cNvPr>
          <p:cNvGrpSpPr>
            <a:grpSpLocks/>
          </p:cNvGrpSpPr>
          <p:nvPr/>
        </p:nvGrpSpPr>
        <p:grpSpPr bwMode="auto">
          <a:xfrm>
            <a:off x="1035050" y="-112713"/>
            <a:ext cx="6858000" cy="6858001"/>
            <a:chOff x="1034619" y="-113255"/>
            <a:chExt cx="6858000" cy="6858000"/>
          </a:xfrm>
        </p:grpSpPr>
        <p:pic>
          <p:nvPicPr>
            <p:cNvPr id="22531" name="Picture 6" descr="Image result for regular dodecagon">
              <a:extLst>
                <a:ext uri="{FF2B5EF4-FFF2-40B4-BE49-F238E27FC236}">
                  <a16:creationId xmlns:a16="http://schemas.microsoft.com/office/drawing/2014/main" id="{CD9C3C29-2FD2-4E09-ADFE-1C0B3BBF5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619" y="-113255"/>
              <a:ext cx="6858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2ED40E-1D47-443B-8BE6-9F8B2D0B0F36}"/>
                </a:ext>
              </a:extLst>
            </p:cNvPr>
            <p:cNvSpPr/>
            <p:nvPr/>
          </p:nvSpPr>
          <p:spPr>
            <a:xfrm rot="17986894">
              <a:off x="2126025" y="1009903"/>
              <a:ext cx="4651374" cy="4583112"/>
            </a:xfrm>
            <a:prstGeom prst="rect">
              <a:avLst/>
            </a:prstGeom>
            <a:solidFill>
              <a:srgbClr val="FF000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64EF0E-6016-43C2-92FD-DFD826BF7B9C}"/>
              </a:ext>
            </a:extLst>
          </p:cNvPr>
          <p:cNvSpPr txBox="1"/>
          <p:nvPr/>
        </p:nvSpPr>
        <p:spPr>
          <a:xfrm>
            <a:off x="107576" y="113279"/>
            <a:ext cx="1887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 square is constructed using vertices of a regular dodecagon as shown. What fraction of the dodecagon is shaded?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D5583-A698-4425-B8EE-441360EF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136" y="217180"/>
            <a:ext cx="1737576" cy="17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0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55" y="309976"/>
            <a:ext cx="8482519" cy="60970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u="sng" dirty="0"/>
              <a:t>Differentiated Tasks Discussion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is the most Effective?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has the greatest depth of Maths?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Which is the most Open?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31779" y="4426617"/>
            <a:ext cx="8228919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</a:rPr>
              <a:t>What further adaptions might you make?</a:t>
            </a:r>
          </a:p>
          <a:p>
            <a:endParaRPr lang="en-GB" sz="3200" b="1" dirty="0">
              <a:solidFill>
                <a:srgbClr val="7030A0"/>
              </a:solidFill>
            </a:endParaRPr>
          </a:p>
          <a:p>
            <a:r>
              <a:rPr lang="en-GB" sz="3200" b="1" dirty="0">
                <a:solidFill>
                  <a:srgbClr val="7030A0"/>
                </a:solidFill>
              </a:rPr>
              <a:t>What concrete resources might you use?</a:t>
            </a:r>
          </a:p>
        </p:txBody>
      </p:sp>
    </p:spTree>
    <p:extLst>
      <p:ext uri="{BB962C8B-B14F-4D97-AF65-F5344CB8AC3E}">
        <p14:creationId xmlns:p14="http://schemas.microsoft.com/office/powerpoint/2010/main" val="875858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4F033-DD00-48C8-AF59-8067BA0A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F79F9-21DF-4384-953A-DC3854700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04CDE-E254-4600-BE84-AAA7F87C2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04" y="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C4E7C-20F3-4B33-9964-EB60F0115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04" y="34290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34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497CB-33EF-4073-A202-B7B9D5A40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FC025-42E3-4E41-B478-8AADD883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C7DD2-942A-4EFE-AC89-58EFE585E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604" y="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97C2E-5FC9-46DC-98A6-F18836592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604" y="3429000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81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E07589-8831-4B5C-BFC6-4229BF6CE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029A8-15E4-4B63-8C74-6B6C54C67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D1609-5934-4F23-9BC3-EF3B6770A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-297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F8D338-DCA3-4B3E-81D7-A5E2A05B4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28703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3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1FD1A-D2A1-45FB-9A2C-1CC0B0C24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"/>
            <a:ext cx="4572396" cy="3429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AD965-F28C-4EEC-8EB6-D99D2281A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741" y="0"/>
            <a:ext cx="4572396" cy="3429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5A8F5-372C-4A89-A635-75FBF88CC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1" y="334847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F89C5-60FC-4B91-951F-02825967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741" y="3348767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9225" y="1046202"/>
            <a:ext cx="56706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Example: 4 + 4 + 4 – 4 = 8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02570" y="1644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76447" y="93879"/>
            <a:ext cx="865490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latin typeface="Arial" pitchFamily="34" charset="0"/>
                <a:cs typeface="Arial" pitchFamily="34" charset="0"/>
              </a:rPr>
              <a:t>Four 4s investigation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Use the symbols at the top of each column to make the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numbers up to 20 with four 4s.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8204" y="6199"/>
            <a:ext cx="1368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</a:rPr>
              <a:t>B </a:t>
            </a:r>
          </a:p>
          <a:p>
            <a:pPr algn="ctr"/>
            <a:r>
              <a:rPr lang="en-GB" sz="2000" b="1" dirty="0">
                <a:solidFill>
                  <a:srgbClr val="7030A0"/>
                </a:solidFill>
              </a:rPr>
              <a:t>I</a:t>
            </a:r>
          </a:p>
          <a:p>
            <a:pPr algn="ctr"/>
            <a:r>
              <a:rPr lang="en-GB" sz="2000" b="1" dirty="0">
                <a:solidFill>
                  <a:srgbClr val="7030A0"/>
                </a:solidFill>
              </a:rPr>
              <a:t>D M</a:t>
            </a:r>
          </a:p>
          <a:p>
            <a:pPr algn="ctr"/>
            <a:r>
              <a:rPr lang="en-GB" sz="2000" b="1" dirty="0">
                <a:solidFill>
                  <a:srgbClr val="7030A0"/>
                </a:solidFill>
              </a:rPr>
              <a:t>A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1026186"/>
                  </p:ext>
                </p:extLst>
              </p:nvPr>
            </p:nvGraphicFramePr>
            <p:xfrm>
              <a:off x="382769" y="1397739"/>
              <a:ext cx="8569844" cy="53307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4215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1421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24927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 -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÷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÷ (  )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/>
                              </m:rad>
                            </m:oMath>
                          </a14:m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 !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047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10.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20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1026186"/>
                  </p:ext>
                </p:extLst>
              </p:nvPr>
            </p:nvGraphicFramePr>
            <p:xfrm>
              <a:off x="382769" y="1397739"/>
              <a:ext cx="8569844" cy="533076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14215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214215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  <a:gridCol w="214277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3"/>
                        </a:ext>
                      </a:extLst>
                    </a:gridCol>
                  </a:tblGrid>
                  <a:tr h="43789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 -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+ - x ÷ (  )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99716" t="-13889" b="-11402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4892866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10.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11.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12.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13.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14.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15.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16.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17.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18.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19.</a:t>
                          </a:r>
                        </a:p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solidFill>
                                <a:schemeClr val="tx1"/>
                              </a:solidFill>
                              <a:effectLst/>
                            </a:rPr>
                            <a:t>20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GB" sz="24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GB" sz="1000" dirty="0">
                            <a:solidFill>
                              <a:schemeClr val="tx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47839" marR="47839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186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673" y="4666553"/>
            <a:ext cx="90013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Main Activity – </a:t>
            </a:r>
          </a:p>
          <a:p>
            <a:r>
              <a:rPr lang="en-GB" sz="2400" dirty="0"/>
              <a:t>The answer is…….</a:t>
            </a:r>
          </a:p>
          <a:p>
            <a:endParaRPr lang="en-GB" sz="2400" dirty="0"/>
          </a:p>
          <a:p>
            <a:r>
              <a:rPr lang="en-GB" sz="2400" dirty="0"/>
              <a:t>Make up six questions that have the same answer.</a:t>
            </a:r>
          </a:p>
          <a:p>
            <a:r>
              <a:rPr lang="en-GB" sz="2400" dirty="0"/>
              <a:t>Put your questions in order from the least to the most challenging.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97" r="12127"/>
          <a:stretch/>
        </p:blipFill>
        <p:spPr>
          <a:xfrm>
            <a:off x="1887964" y="129703"/>
            <a:ext cx="5796088" cy="4383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FFDDD7-BA65-41BF-BA11-9015454056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864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88641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Create an equivalent expressions spider diagram</a:t>
            </a:r>
          </a:p>
          <a:p>
            <a:r>
              <a:rPr lang="en-GB" dirty="0"/>
              <a:t>Use substitution to check that your expressions are equivalent.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39554" y="1484784"/>
          <a:ext cx="803389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7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7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1920">
                <a:tc>
                  <a:txBody>
                    <a:bodyPr/>
                    <a:lstStyle/>
                    <a:p>
                      <a:pPr algn="ctr"/>
                      <a:r>
                        <a:rPr lang="en-GB" b="0" u="sng" baseline="0" dirty="0">
                          <a:solidFill>
                            <a:schemeClr val="tx1"/>
                          </a:solidFill>
                        </a:rPr>
                        <a:t>Task A</a:t>
                      </a:r>
                    </a:p>
                    <a:p>
                      <a:endParaRPr lang="en-GB" b="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b="0" baseline="0" dirty="0">
                          <a:solidFill>
                            <a:schemeClr val="tx1"/>
                          </a:solidFill>
                        </a:rPr>
                        <a:t>Using the symbols for </a:t>
                      </a:r>
                      <a:r>
                        <a:rPr lang="en-GB" b="1" baseline="0" dirty="0">
                          <a:solidFill>
                            <a:srgbClr val="FF0000"/>
                          </a:solidFill>
                        </a:rPr>
                        <a:t>addition and subtraction </a:t>
                      </a:r>
                      <a:r>
                        <a:rPr lang="en-GB" b="0" baseline="0" dirty="0">
                          <a:solidFill>
                            <a:schemeClr val="tx1"/>
                          </a:solidFill>
                        </a:rPr>
                        <a:t>write as many different expressions as you can for your chosen expression.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u="sng" baseline="0" dirty="0">
                          <a:solidFill>
                            <a:schemeClr val="tx1"/>
                          </a:solidFill>
                        </a:rPr>
                        <a:t>Task B</a:t>
                      </a:r>
                    </a:p>
                    <a:p>
                      <a:pPr algn="l"/>
                      <a:endParaRPr lang="en-GB" b="0" u="none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GB" b="0" u="none" baseline="0" dirty="0">
                          <a:solidFill>
                            <a:schemeClr val="tx1"/>
                          </a:solidFill>
                        </a:rPr>
                        <a:t>Using the symbols for </a:t>
                      </a:r>
                      <a:r>
                        <a:rPr lang="en-GB" b="1" u="none" baseline="0" dirty="0">
                          <a:solidFill>
                            <a:srgbClr val="FF0000"/>
                          </a:solidFill>
                        </a:rPr>
                        <a:t>addition, subtraction, multiplication and division </a:t>
                      </a:r>
                      <a:r>
                        <a:rPr lang="en-GB" b="0" u="none" baseline="0" dirty="0">
                          <a:solidFill>
                            <a:schemeClr val="tx1"/>
                          </a:solidFill>
                        </a:rPr>
                        <a:t>write as many different expressions as you can for your chosen expression.</a:t>
                      </a:r>
                    </a:p>
                    <a:p>
                      <a:pPr algn="ctr"/>
                      <a:endParaRPr lang="en-GB" b="0" u="sng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u="sng" dirty="0">
                          <a:solidFill>
                            <a:schemeClr val="tx1"/>
                          </a:solidFill>
                        </a:rPr>
                        <a:t>Task C</a:t>
                      </a: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Using the symbols for 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addition, subtraction, multiplication and division and using brackets and indices 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</a:rPr>
                        <a:t>write as many different expressions as you can for your chosen expression.</a:t>
                      </a: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95536" y="5011102"/>
            <a:ext cx="2520280" cy="1296144"/>
            <a:chOff x="3285863" y="4509120"/>
            <a:chExt cx="2520280" cy="1296144"/>
          </a:xfrm>
        </p:grpSpPr>
        <p:sp>
          <p:nvSpPr>
            <p:cNvPr id="6" name="Oval 5"/>
            <p:cNvSpPr/>
            <p:nvPr/>
          </p:nvSpPr>
          <p:spPr>
            <a:xfrm>
              <a:off x="3285863" y="4509120"/>
              <a:ext cx="2520280" cy="129614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51920" y="4782266"/>
              <a:ext cx="15121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15n + 9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11860" y="5081110"/>
            <a:ext cx="2520280" cy="1296144"/>
            <a:chOff x="3213855" y="5157192"/>
            <a:chExt cx="2520280" cy="1296144"/>
          </a:xfrm>
        </p:grpSpPr>
        <p:sp>
          <p:nvSpPr>
            <p:cNvPr id="10" name="Oval 9"/>
            <p:cNvSpPr/>
            <p:nvPr/>
          </p:nvSpPr>
          <p:spPr>
            <a:xfrm>
              <a:off x="3213855" y="5157192"/>
              <a:ext cx="2520280" cy="129614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73895" y="5442869"/>
              <a:ext cx="19542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36n - 30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56176" y="4992114"/>
            <a:ext cx="2520280" cy="1296144"/>
            <a:chOff x="3285863" y="4509120"/>
            <a:chExt cx="2520280" cy="1296144"/>
          </a:xfrm>
        </p:grpSpPr>
        <p:sp>
          <p:nvSpPr>
            <p:cNvPr id="13" name="Oval 12"/>
            <p:cNvSpPr/>
            <p:nvPr/>
          </p:nvSpPr>
          <p:spPr>
            <a:xfrm>
              <a:off x="3285863" y="4509120"/>
              <a:ext cx="2520280" cy="1296144"/>
            </a:xfrm>
            <a:prstGeom prst="ellipse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76903" y="4864804"/>
              <a:ext cx="1738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6n</a:t>
              </a:r>
              <a:r>
                <a:rPr lang="en-GB" sz="3200" baseline="30000" dirty="0"/>
                <a:t>2</a:t>
              </a:r>
              <a:r>
                <a:rPr lang="en-GB" sz="3200" dirty="0"/>
                <a:t> + 9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B61D58-DB0C-4EB4-B213-C3683A164E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83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434" y="151117"/>
            <a:ext cx="8664102" cy="1325563"/>
          </a:xfrm>
        </p:spPr>
        <p:txBody>
          <a:bodyPr/>
          <a:lstStyle/>
          <a:p>
            <a:r>
              <a:rPr lang="en-GB" dirty="0"/>
              <a:t>What are mixed attainment classes?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/>
              <a:t>Classes that have a range of:-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Prior attainment, </a:t>
            </a:r>
          </a:p>
          <a:p>
            <a:r>
              <a:rPr lang="en-GB" sz="3600" dirty="0"/>
              <a:t>SEN, </a:t>
            </a:r>
          </a:p>
          <a:p>
            <a:r>
              <a:rPr lang="en-GB" sz="3600" dirty="0"/>
              <a:t>Pupil Premium</a:t>
            </a:r>
          </a:p>
          <a:p>
            <a:r>
              <a:rPr lang="en-GB" sz="3600" dirty="0"/>
              <a:t>Attitude to Learning</a:t>
            </a:r>
          </a:p>
          <a:p>
            <a:r>
              <a:rPr lang="en-GB" sz="3600" dirty="0"/>
              <a:t>EAL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47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682" y="61633"/>
            <a:ext cx="8955741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All pupils must have access to the full range of differentiated tasks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must be given the opportunity to select the appropriate task for themselves (the teacher should re-direct when necessary.)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should be aware that every lesson they should be engaged in a task which challenges them but which is also achievable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800" dirty="0"/>
              <a:t>Pupils should be given frequent opportunities to reflect on their learning / progress against their learning journey.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721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8891" y="198470"/>
            <a:ext cx="746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/>
              <a:t>Student Reflection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705" r="12320"/>
          <a:stretch/>
        </p:blipFill>
        <p:spPr>
          <a:xfrm>
            <a:off x="693905" y="1005997"/>
            <a:ext cx="7534861" cy="55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0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6" y="50104"/>
            <a:ext cx="8974899" cy="67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4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8352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>
                <a:solidFill>
                  <a:srgbClr val="00B050"/>
                </a:solidFill>
              </a:rPr>
              <a:t>GREEN PEN PAGE</a:t>
            </a:r>
          </a:p>
          <a:p>
            <a:endParaRPr lang="en-GB" sz="3600" dirty="0">
              <a:solidFill>
                <a:srgbClr val="00B050"/>
              </a:solidFill>
              <a:latin typeface="Segoe Print" pitchFamily="2" charset="0"/>
            </a:endParaRP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Today I learned…</a:t>
            </a: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The steps to do this are…</a:t>
            </a:r>
          </a:p>
          <a:p>
            <a:pPr marL="342900" indent="-342900">
              <a:buAutoNum type="arabicPeriod"/>
            </a:pPr>
            <a:r>
              <a:rPr lang="en-GB" sz="3600" dirty="0">
                <a:solidFill>
                  <a:srgbClr val="00B050"/>
                </a:solidFill>
                <a:latin typeface="Segoe Print" pitchFamily="2" charset="0"/>
              </a:rPr>
              <a:t>To remember this I will… or I need to remember to….</a:t>
            </a:r>
          </a:p>
        </p:txBody>
      </p:sp>
    </p:spTree>
    <p:extLst>
      <p:ext uri="{BB962C8B-B14F-4D97-AF65-F5344CB8AC3E}">
        <p14:creationId xmlns:p14="http://schemas.microsoft.com/office/powerpoint/2010/main" val="1954333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475" y="78378"/>
            <a:ext cx="5917565" cy="43107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1800" dirty="0"/>
              <a:t>Notes To Myself – Directed Number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17475" y="627016"/>
          <a:ext cx="8896350" cy="60611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5450">
                  <a:extLst>
                    <a:ext uri="{9D8B030D-6E8A-4147-A177-3AD203B41FA5}">
                      <a16:colId xmlns:a16="http://schemas.microsoft.com/office/drawing/2014/main" val="1644636843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2555052462"/>
                    </a:ext>
                  </a:extLst>
                </a:gridCol>
                <a:gridCol w="2965450">
                  <a:extLst>
                    <a:ext uri="{9D8B030D-6E8A-4147-A177-3AD203B41FA5}">
                      <a16:colId xmlns:a16="http://schemas.microsoft.com/office/drawing/2014/main" val="179176366"/>
                    </a:ext>
                  </a:extLst>
                </a:gridCol>
              </a:tblGrid>
              <a:tr h="303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Adding positives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Adding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Subtracting positives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779122"/>
                  </a:ext>
                </a:extLst>
              </a:tr>
              <a:tr h="30305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Subtracting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Multiplying negatives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/>
                        <a:t>Dividing negatives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30152"/>
                  </a:ext>
                </a:extLst>
              </a:tr>
            </a:tbl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6035040" y="78378"/>
            <a:ext cx="2958782" cy="4310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Name:</a:t>
            </a:r>
          </a:p>
        </p:txBody>
      </p:sp>
    </p:spTree>
    <p:extLst>
      <p:ext uri="{BB962C8B-B14F-4D97-AF65-F5344CB8AC3E}">
        <p14:creationId xmlns:p14="http://schemas.microsoft.com/office/powerpoint/2010/main" val="2243904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51AF6B-E008-4C41-BB6C-65AD16BAA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47021" y="-900963"/>
            <a:ext cx="5931460" cy="839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16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F0E82C-8060-42CF-90ED-5960D0945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99408" y="-1046919"/>
            <a:ext cx="6196029" cy="87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1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6000" y="1196752"/>
          <a:ext cx="85320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4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I’m so confident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- I could explain this to someone else!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 can get to the right answer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but I don’t understand well enough to explain it yet.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 understand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some of this but I don’t understand all of it yet.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 tried hard and I listened but I am finding this challenging. I will make sure that I get help with this next lesson.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baseline="0" dirty="0">
                          <a:solidFill>
                            <a:schemeClr val="tx1"/>
                          </a:solidFill>
                        </a:rPr>
                        <a:t>I do not understand any of this yet. There are things I could do to be a better learner next lesson.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 rot="10800000">
            <a:off x="323527" y="1268760"/>
            <a:ext cx="1080120" cy="525658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79513" y="156724"/>
            <a:ext cx="858802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/>
              <a:t>Colour in the arrow, up to the statement which best describes your current understanding.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644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50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My Favourite MISTAKES </a:t>
            </a:r>
          </a:p>
          <a:p>
            <a:endParaRPr lang="en-GB" sz="3600" dirty="0"/>
          </a:p>
          <a:p>
            <a:r>
              <a:rPr lang="en-GB" sz="3600" b="1" dirty="0">
                <a:solidFill>
                  <a:srgbClr val="FF0000"/>
                </a:solidFill>
              </a:rPr>
              <a:t>M</a:t>
            </a:r>
            <a:r>
              <a:rPr lang="en-GB" sz="3600" dirty="0"/>
              <a:t>eans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I</a:t>
            </a:r>
            <a:r>
              <a:rPr lang="en-GB" sz="3600" dirty="0"/>
              <a:t>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tart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T</a:t>
            </a:r>
            <a:r>
              <a:rPr lang="en-GB" sz="3600" dirty="0"/>
              <a:t>o 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A</a:t>
            </a:r>
            <a:r>
              <a:rPr lang="en-GB" sz="3600" dirty="0"/>
              <a:t>cquire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K</a:t>
            </a:r>
            <a:r>
              <a:rPr lang="en-GB" sz="3600" dirty="0"/>
              <a:t>nowledge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E</a:t>
            </a:r>
            <a:r>
              <a:rPr lang="en-GB" sz="3600" dirty="0"/>
              <a:t>xperience</a:t>
            </a:r>
          </a:p>
          <a:p>
            <a:r>
              <a:rPr lang="en-GB" sz="3600" b="1" dirty="0">
                <a:solidFill>
                  <a:srgbClr val="FF0000"/>
                </a:solidFill>
              </a:rPr>
              <a:t>S</a:t>
            </a:r>
            <a:r>
              <a:rPr lang="en-GB" sz="3600" dirty="0"/>
              <a:t>kills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3848" y="1916832"/>
            <a:ext cx="5616624" cy="45365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491880" y="2060850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A mistake that moved my learning on……</a:t>
            </a:r>
          </a:p>
        </p:txBody>
      </p:sp>
      <p:pic>
        <p:nvPicPr>
          <p:cNvPr id="3076" name="Picture 4" descr="C:\Program Files\Microsoft Office\Media\CntCD1\ClipArt2\j021570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15" y="5350103"/>
            <a:ext cx="808367" cy="87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063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23530" y="188642"/>
          <a:ext cx="8568951" cy="6552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Tips I would give a friend to solve this problem are .........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I have made a link between this topic and …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To help me move forward, when I got stuck today, I ….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interacted with the teacher by ……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am still unsure about ………………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 fill in this gap I intend to …………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A barrier to my learning today was………..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I will try to overcome this by …..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42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Today I explained to ……….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effectLst/>
                        </a:rPr>
                        <a:t>how to …………..</a:t>
                      </a:r>
                      <a:endParaRPr lang="en-GB" sz="1400" b="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Something I have learnt today about the way I learn is ………</a:t>
                      </a:r>
                      <a:endParaRPr lang="en-GB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At home, I need to look at ………………</a:t>
                      </a:r>
                      <a:endParaRPr lang="en-GB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2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65" y="1157491"/>
            <a:ext cx="7208373" cy="54086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F70509-1A97-46ED-BB68-A0CED4600C6F}"/>
              </a:ext>
            </a:extLst>
          </p:cNvPr>
          <p:cNvSpPr txBox="1"/>
          <p:nvPr/>
        </p:nvSpPr>
        <p:spPr>
          <a:xfrm>
            <a:off x="272374" y="291830"/>
            <a:ext cx="8631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Changing the culture of the classroom…..</a:t>
            </a:r>
          </a:p>
        </p:txBody>
      </p:sp>
    </p:spTree>
    <p:extLst>
      <p:ext uri="{BB962C8B-B14F-4D97-AF65-F5344CB8AC3E}">
        <p14:creationId xmlns:p14="http://schemas.microsoft.com/office/powerpoint/2010/main" val="29935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7504" y="188640"/>
          <a:ext cx="8928992" cy="657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3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5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435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Which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mindset did I demonstrate?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Mark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each scale with an arrow.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use whole class discussions / explanations as learning opportunities? (Did I listen? Did I ask questions? Did I contribute answers or make suggestions?)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work on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tasks that challenged me?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use strategies to ‘un-stick’ myself when I  found the tasks difficult?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Did I check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 my work for mistakes and correct them?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5273">
                <a:tc>
                  <a:txBody>
                    <a:bodyPr/>
                    <a:lstStyle/>
                    <a:p>
                      <a:pPr algn="l"/>
                      <a:r>
                        <a:rPr lang="en-GB" sz="1800" dirty="0"/>
                        <a:t>Did I</a:t>
                      </a:r>
                      <a:r>
                        <a:rPr lang="en-GB" sz="1800" baseline="0" dirty="0"/>
                        <a:t> put as much effort as I possibly could into the tasks?</a:t>
                      </a:r>
                      <a:endParaRPr lang="en-GB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844" y="3593437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4653136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5805264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6" y="2564904"/>
            <a:ext cx="36036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5251067" y="1412564"/>
            <a:ext cx="3600400" cy="618956"/>
            <a:chOff x="611560" y="2608874"/>
            <a:chExt cx="8136906" cy="993309"/>
          </a:xfrm>
        </p:grpSpPr>
        <p:pic>
          <p:nvPicPr>
            <p:cNvPr id="37" name="Picture 2" descr="http://www.nm.stir.ac.uk/img/site-images/olivers-continuum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45" b="45546"/>
            <a:stretch/>
          </p:blipFill>
          <p:spPr bwMode="auto">
            <a:xfrm>
              <a:off x="611560" y="2812473"/>
              <a:ext cx="7776859" cy="789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11560" y="2608874"/>
              <a:ext cx="1326760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Never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95936" y="2627808"/>
              <a:ext cx="2088509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Sometimes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45362" y="2654658"/>
              <a:ext cx="1503104" cy="444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Always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813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1752600" y="1349139"/>
            <a:ext cx="1295400" cy="56635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7380312" y="2514600"/>
            <a:ext cx="734988" cy="91440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>
            <a:off x="885826" y="4207884"/>
            <a:ext cx="589831" cy="511889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52400" y="799018"/>
            <a:ext cx="2933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One question I would like answered…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553200" y="1806714"/>
            <a:ext cx="24112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Two things I am not sure about yet….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52401" y="2431690"/>
            <a:ext cx="170140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Three things I understand well enough to explain to someone else…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7326" y="980729"/>
            <a:ext cx="8097122" cy="5616624"/>
            <a:chOff x="1943100" y="1948249"/>
            <a:chExt cx="6388921" cy="4217055"/>
          </a:xfrm>
        </p:grpSpPr>
        <p:sp>
          <p:nvSpPr>
            <p:cNvPr id="2" name="Rectangle 1"/>
            <p:cNvSpPr/>
            <p:nvPr/>
          </p:nvSpPr>
          <p:spPr>
            <a:xfrm>
              <a:off x="1943100" y="476163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82333" y="476163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07177" y="4761636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87088" y="3351917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44755" y="3357970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109647" y="1948249"/>
              <a:ext cx="2124844" cy="140366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27784" y="169464"/>
            <a:ext cx="425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Progress Pyramid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2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9" grpId="0" animBg="1"/>
      <p:bldP spid="4110" grpId="0" animBg="1"/>
      <p:bldP spid="4111" grpId="0" animBg="1"/>
      <p:bldP spid="4113" grpId="0"/>
      <p:bldP spid="41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6804025" y="2133600"/>
            <a:ext cx="2339975" cy="2016125"/>
          </a:xfrm>
          <a:prstGeom prst="wedgeRoundRectCallout">
            <a:avLst>
              <a:gd name="adj1" fmla="val -65620"/>
              <a:gd name="adj2" fmla="val 27773"/>
              <a:gd name="adj3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I have been able to…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But I got stuck on...</a:t>
            </a:r>
            <a:endParaRPr lang="en-US" altLang="en-US" sz="2000" b="1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276600" y="188913"/>
            <a:ext cx="3598863" cy="1727200"/>
          </a:xfrm>
          <a:prstGeom prst="wedgeRoundRectCallout">
            <a:avLst>
              <a:gd name="adj1" fmla="val 44866"/>
              <a:gd name="adj2" fmla="val 147009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Today I have tried to...</a:t>
            </a:r>
          </a:p>
          <a:p>
            <a:pPr defTabSz="914400" eaLnBrk="1" hangingPunct="1"/>
            <a:endParaRPr lang="en-GB" altLang="en-US" sz="2000" b="1">
              <a:latin typeface="Comic Sans MS" panose="030F0702030302020204" pitchFamily="66" charset="0"/>
            </a:endParaRPr>
          </a:p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 progress I need to...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696075" y="404813"/>
            <a:ext cx="2447925" cy="1079500"/>
          </a:xfrm>
          <a:prstGeom prst="wedgeRoundRectCallout">
            <a:avLst>
              <a:gd name="adj1" fmla="val -54611"/>
              <a:gd name="adj2" fmla="val 172329"/>
              <a:gd name="adj3" fmla="val 16667"/>
            </a:avLst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Today I have learned that...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795963" y="5229225"/>
            <a:ext cx="2628900" cy="1008063"/>
          </a:xfrm>
          <a:prstGeom prst="wedgeRoundRectCallout">
            <a:avLst>
              <a:gd name="adj1" fmla="val -51491"/>
              <a:gd name="adj2" fmla="val -156421"/>
              <a:gd name="adj3" fmla="val 16667"/>
            </a:avLst>
          </a:prstGeom>
          <a:solidFill>
            <a:srgbClr val="CC99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b="1">
                <a:latin typeface="Comic Sans MS" panose="030F0702030302020204" pitchFamily="66" charset="0"/>
              </a:rPr>
              <a:t>I did not know how to…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b="1">
                <a:latin typeface="Comic Sans MS" panose="030F0702030302020204" pitchFamily="66" charset="0"/>
              </a:rPr>
              <a:t>But now I can…</a:t>
            </a:r>
          </a:p>
          <a:p>
            <a:pPr defTabSz="914400" eaLnBrk="1" hangingPunct="1"/>
            <a:endParaRPr lang="en-US" altLang="en-US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84438" y="4365625"/>
            <a:ext cx="2735262" cy="1295400"/>
          </a:xfrm>
          <a:prstGeom prst="wedgeRoundRectCallout">
            <a:avLst>
              <a:gd name="adj1" fmla="val 25583"/>
              <a:gd name="adj2" fmla="val -71528"/>
              <a:gd name="adj3" fmla="val 16667"/>
            </a:avLst>
          </a:prstGeom>
          <a:solidFill>
            <a:srgbClr val="33CC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One thing I need to remember from today’s lesson is...</a:t>
            </a:r>
          </a:p>
          <a:p>
            <a:pPr defTabSz="914400" eaLnBrk="1" hangingPunct="1">
              <a:spcAft>
                <a:spcPts val="1000"/>
              </a:spcAft>
            </a:pPr>
            <a:endParaRPr lang="en-GB" altLang="en-US" sz="1100" b="1">
              <a:latin typeface="SassoonPrimaryInfant"/>
            </a:endParaRPr>
          </a:p>
          <a:p>
            <a:pPr defTabSz="914400" eaLnBrk="1" hangingPunct="1"/>
            <a:endParaRPr lang="en-US" altLang="en-US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6743700" y="4292600"/>
            <a:ext cx="2400300" cy="865188"/>
          </a:xfrm>
          <a:prstGeom prst="wedgeRoundRectCallout">
            <a:avLst>
              <a:gd name="adj1" fmla="val -54356"/>
              <a:gd name="adj2" fmla="val -96986"/>
              <a:gd name="adj3" fmla="val 16667"/>
            </a:avLst>
          </a:prstGeom>
          <a:solidFill>
            <a:srgbClr val="FFCC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was successful when I…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92275" y="2492375"/>
            <a:ext cx="5005388" cy="1584325"/>
          </a:xfrm>
          <a:prstGeom prst="rect">
            <a:avLst/>
          </a:prstGeom>
          <a:solidFill>
            <a:srgbClr val="FF99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en-GB" altLang="en-US" sz="4400" b="1" dirty="0">
                <a:latin typeface="Comic Sans MS" panose="030F0702030302020204" pitchFamily="66" charset="0"/>
              </a:rPr>
              <a:t>Self Reflection</a:t>
            </a:r>
          </a:p>
          <a:p>
            <a:pPr algn="ctr" defTabSz="914400" eaLnBrk="1" hangingPunct="1"/>
            <a:endParaRPr lang="en-GB" altLang="en-US" sz="2400" b="1" dirty="0">
              <a:latin typeface="Times New Roman" panose="02020603050405020304" pitchFamily="18" charset="0"/>
            </a:endParaRPr>
          </a:p>
          <a:p>
            <a:pPr algn="ctr" defTabSz="914400" eaLnBrk="1" hangingPunct="1"/>
            <a:endParaRPr lang="en-GB" altLang="en-US" sz="2400" b="1" dirty="0">
              <a:latin typeface="Times New Roman" panose="02020603050405020304" pitchFamily="18" charset="0"/>
            </a:endParaRPr>
          </a:p>
          <a:p>
            <a:pPr algn="ctr" defTabSz="914400" eaLnBrk="1" hangingPunct="1"/>
            <a:endParaRPr lang="en-US" alt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0" y="981075"/>
            <a:ext cx="2376488" cy="1295400"/>
          </a:xfrm>
          <a:prstGeom prst="wedgeRoundRectCallout">
            <a:avLst>
              <a:gd name="adj1" fmla="val 56222"/>
              <a:gd name="adj2" fmla="val 66852"/>
              <a:gd name="adj3" fmla="val 16667"/>
            </a:avLst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In these questions I have learnt that…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0" y="5589588"/>
            <a:ext cx="2628900" cy="1008062"/>
          </a:xfrm>
          <a:prstGeom prst="wedgeRoundRectCallout">
            <a:avLst>
              <a:gd name="adj1" fmla="val 48116"/>
              <a:gd name="adj2" fmla="val -188028"/>
              <a:gd name="adj3" fmla="val 16667"/>
            </a:avLst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b="1">
                <a:latin typeface="Comic Sans MS" panose="030F0702030302020204" pitchFamily="66" charset="0"/>
              </a:rPr>
              <a:t>The most important thing I learned today is...</a:t>
            </a:r>
          </a:p>
          <a:p>
            <a:pPr defTabSz="914400" eaLnBrk="1" hangingPunct="1"/>
            <a:endParaRPr lang="en-US" altLang="en-US"/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0" y="2924175"/>
            <a:ext cx="1619250" cy="2520950"/>
          </a:xfrm>
          <a:prstGeom prst="wedgeRoundRectCallout">
            <a:avLst>
              <a:gd name="adj1" fmla="val 68204"/>
              <a:gd name="adj2" fmla="val -31319"/>
              <a:gd name="adj3" fmla="val 16667"/>
            </a:avLst>
          </a:prstGeom>
          <a:solidFill>
            <a:srgbClr val="FF99CC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Before this lesson I could already...</a:t>
            </a:r>
          </a:p>
          <a:p>
            <a:pPr defTabSz="914400" eaLnBrk="1" hangingPunct="1">
              <a:spcAft>
                <a:spcPts val="1000"/>
              </a:spcAft>
            </a:pPr>
            <a:r>
              <a:rPr lang="en-GB" altLang="en-US" sz="2000" b="1">
                <a:latin typeface="Comic Sans MS" panose="030F0702030302020204" pitchFamily="66" charset="0"/>
              </a:rPr>
              <a:t>Now I can also...</a:t>
            </a:r>
            <a:endParaRPr lang="en-US" altLang="en-US" sz="2000" b="1"/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3132138" y="6065838"/>
            <a:ext cx="2735262" cy="792162"/>
          </a:xfrm>
          <a:prstGeom prst="wedgeRoundRectCallout">
            <a:avLst>
              <a:gd name="adj1" fmla="val 38241"/>
              <a:gd name="adj2" fmla="val -290167"/>
              <a:gd name="adj3" fmla="val 16667"/>
            </a:avLst>
          </a:pr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can see the link between...</a:t>
            </a:r>
          </a:p>
          <a:p>
            <a:pPr defTabSz="914400" eaLnBrk="1" hangingPunct="1">
              <a:spcAft>
                <a:spcPts val="1000"/>
              </a:spcAft>
            </a:pPr>
            <a:endParaRPr lang="en-GB" altLang="en-US" sz="1100" b="1">
              <a:latin typeface="SassoonPrimaryInfant"/>
            </a:endParaRPr>
          </a:p>
          <a:p>
            <a:pPr defTabSz="914400" eaLnBrk="1" hangingPunct="1"/>
            <a:endParaRPr lang="en-US" altLang="en-US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27088" y="188913"/>
            <a:ext cx="2447925" cy="792162"/>
          </a:xfrm>
          <a:prstGeom prst="wedgeRoundRectCallout">
            <a:avLst>
              <a:gd name="adj1" fmla="val 54653"/>
              <a:gd name="adj2" fmla="val 246958"/>
              <a:gd name="adj3" fmla="val 16667"/>
            </a:avLst>
          </a:prstGeom>
          <a:solidFill>
            <a:srgbClr val="00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/>
            <a:r>
              <a:rPr lang="en-GB" altLang="en-US" sz="2000" b="1">
                <a:latin typeface="Comic Sans MS" panose="030F0702030302020204" pitchFamily="66" charset="0"/>
              </a:rPr>
              <a:t>I am really pleased with...</a:t>
            </a:r>
            <a:endParaRPr lang="en-US" altLang="en-US" sz="2000" b="1"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57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005" y="219824"/>
            <a:ext cx="9770302" cy="64252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en-GB" sz="3600" dirty="0"/>
              <a:t>Set high expectations and encourage </a:t>
            </a:r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Challenge</a:t>
            </a:r>
          </a:p>
          <a:p>
            <a:r>
              <a:rPr lang="en-GB" sz="3600" dirty="0"/>
              <a:t>Collaboration</a:t>
            </a:r>
          </a:p>
          <a:p>
            <a:r>
              <a:rPr lang="en-GB" sz="3600" dirty="0"/>
              <a:t>Choice</a:t>
            </a:r>
          </a:p>
        </p:txBody>
      </p:sp>
    </p:spTree>
    <p:extLst>
      <p:ext uri="{BB962C8B-B14F-4D97-AF65-F5344CB8AC3E}">
        <p14:creationId xmlns:p14="http://schemas.microsoft.com/office/powerpoint/2010/main" val="403423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07504" y="116632"/>
          <a:ext cx="8928992" cy="6624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7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1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1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551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15689">
                <a:tc gridSpan="6">
                  <a:txBody>
                    <a:bodyPr/>
                    <a:lstStyle/>
                    <a:p>
                      <a:pPr algn="ctr"/>
                      <a:endParaRPr lang="en-GB" sz="1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62136" marR="62136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endParaRPr lang="en-GB" sz="1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j-lt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j-lt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dirty="0">
                        <a:latin typeface="+mj-lt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endParaRPr lang="en-GB" sz="1400" b="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Arial" pitchFamily="34" charset="0"/>
                      </a:endParaRP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9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</a:rPr>
                        <a:t>Year 9 -  Sequences</a:t>
                      </a:r>
                    </a:p>
                  </a:txBody>
                  <a:tcPr marL="62136" marR="62136" marT="0" marB="0" vert="vert27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600" b="0" i="0" u="none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a) I can draw the next two patterns in a sequence. 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600" b="1" i="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HM 196</a:t>
                      </a:r>
                    </a:p>
                    <a:p>
                      <a:endParaRPr lang="en-GB" sz="1600" b="1" i="1" u="sng" dirty="0">
                        <a:latin typeface="+mj-lt"/>
                      </a:endParaRPr>
                    </a:p>
                    <a:p>
                      <a:r>
                        <a:rPr lang="en-GB" sz="1600" b="0" i="0" u="none" dirty="0">
                          <a:latin typeface="+mj-lt"/>
                        </a:rPr>
                        <a:t>b) I can find the next two terms in a sequence.</a:t>
                      </a:r>
                    </a:p>
                    <a:p>
                      <a:r>
                        <a:rPr lang="en-GB" sz="1600" b="1" i="0" u="sng" dirty="0">
                          <a:latin typeface="+mj-lt"/>
                        </a:rPr>
                        <a:t>HM 197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c) I can find</a:t>
                      </a: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 term to term rule for a linear sequence. (Describe a sequence in words.)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HM 197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d) I can generate terms of a sequence from a term to term rule.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HM 197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b="1" i="1" u="sng" baseline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e) I recognise and I can use sequences of triangular, square and cube numbers, simple arithmetic progressions, and other sequences.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HM 261,</a:t>
                      </a:r>
                      <a:r>
                        <a:rPr lang="en-GB" sz="1600" b="1" i="1" u="sng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262, </a:t>
                      </a:r>
                      <a:r>
                        <a:rPr lang="en-GB" sz="1600" b="1" i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263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f) I can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find a position to term rule for a linear sequence and explain how I worked it out.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HM 198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g) I can generate terms of a  linear sequence from a position-to-term rule and decide whether a number is a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term in a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sequence.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HM 198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h) I understand the difference between a linear sequence and a quadratic sequence.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b="1" i="1" u="sng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HM 247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dirty="0">
                          <a:latin typeface="+mj-lt"/>
                        </a:rPr>
                        <a:t>I) I can find the next two terms of a quadratic sequence.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sng" dirty="0">
                          <a:latin typeface="+mj-lt"/>
                        </a:rPr>
                        <a:t>HM 249 &amp; 250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i="0" u="none" dirty="0">
                        <a:latin typeface="+mj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dirty="0">
                          <a:latin typeface="+mj-lt"/>
                        </a:rPr>
                        <a:t>j) I can generate terms of a quadratic sequence from a position to term rule and decide whether a number is a term in a sequence.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i="0" u="sng" dirty="0">
                          <a:latin typeface="+mj-lt"/>
                        </a:rPr>
                        <a:t>HM 249 &amp; 250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k) I can find a position to term rule for a quadratic sequence.</a:t>
                      </a:r>
                      <a:endParaRPr lang="en-GB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1600" b="1" i="1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HM 248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l) I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 r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ecognise and can use simple geometric progressions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26695" algn="l"/>
                          <a:tab pos="457200" algn="l"/>
                        </a:tabLs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(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r</a:t>
                      </a:r>
                      <a:r>
                        <a:rPr lang="en-GB" sz="1600" baseline="30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n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  where n is an integer, and r is a rational number &gt; 0 or a surd).</a:t>
                      </a:r>
                    </a:p>
                    <a:p>
                      <a:r>
                        <a:rPr lang="en-GB" sz="1600" b="1" i="1" u="sng" dirty="0">
                          <a:latin typeface="+mj-lt"/>
                        </a:rPr>
                        <a:t>HM 264</a:t>
                      </a:r>
                    </a:p>
                  </a:txBody>
                  <a:tcPr marL="56766" marR="5676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323528" y="188640"/>
            <a:ext cx="8496944" cy="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76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B9BC-076B-4B73-A93D-D4C43DFF0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1225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GB" u="sng" dirty="0"/>
              <a:t>Discuss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 you use anything similar?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do you differentiate?</a:t>
            </a:r>
          </a:p>
        </p:txBody>
      </p:sp>
    </p:spTree>
    <p:extLst>
      <p:ext uri="{BB962C8B-B14F-4D97-AF65-F5344CB8AC3E}">
        <p14:creationId xmlns:p14="http://schemas.microsoft.com/office/powerpoint/2010/main" val="3337727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8561" y="955343"/>
            <a:ext cx="78664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Differentiation is essential to the meet the diverse needs of all the learners in the class.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Differentiation involves a range of techniques, strategies and organisational options.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9325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66" y="1168081"/>
            <a:ext cx="8093413" cy="3942184"/>
          </a:xfrm>
        </p:spPr>
        <p:txBody>
          <a:bodyPr>
            <a:noAutofit/>
          </a:bodyPr>
          <a:lstStyle/>
          <a:p>
            <a:r>
              <a:rPr lang="en-GB" sz="2400" dirty="0"/>
              <a:t>Task - Pupils work on different tasks / worksheets with the lesson.</a:t>
            </a:r>
          </a:p>
          <a:p>
            <a:r>
              <a:rPr lang="en-GB" sz="2400" dirty="0"/>
              <a:t>Support - Some pupils may work with a teaching assistant</a:t>
            </a:r>
          </a:p>
          <a:p>
            <a:r>
              <a:rPr lang="en-GB" sz="2400" dirty="0"/>
              <a:t>Questioning - Bringing all students in a class into a question and answer exchange.. adjusting the level of questioning to the student in a subtle way. </a:t>
            </a:r>
          </a:p>
          <a:p>
            <a:r>
              <a:rPr lang="en-GB" sz="2400" dirty="0"/>
              <a:t>Explanation - Pupils receive different teacher input at different times throughout the lesson.</a:t>
            </a:r>
          </a:p>
          <a:p>
            <a:r>
              <a:rPr lang="en-GB" sz="2400" dirty="0"/>
              <a:t>Outcome - The same stimulus leads to open ended responses. (‘Multiple Entry Point Tasks’ )</a:t>
            </a:r>
          </a:p>
          <a:p>
            <a:r>
              <a:rPr lang="en-GB" sz="2400" dirty="0"/>
              <a:t>Expectation - There are various learning goals that are shared with pupils. Pupils are taught how to and encouraged to self select the appropriate learning goal, for example through reference to a learning journey.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770" y="89942"/>
            <a:ext cx="624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Differentiation by ………</a:t>
            </a:r>
          </a:p>
        </p:txBody>
      </p:sp>
    </p:spTree>
    <p:extLst>
      <p:ext uri="{BB962C8B-B14F-4D97-AF65-F5344CB8AC3E}">
        <p14:creationId xmlns:p14="http://schemas.microsoft.com/office/powerpoint/2010/main" val="22153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5594" y="707722"/>
            <a:ext cx="10611567" cy="1776075"/>
          </a:xfrm>
        </p:spPr>
        <p:txBody>
          <a:bodyPr>
            <a:normAutofit/>
          </a:bodyPr>
          <a:lstStyle/>
          <a:p>
            <a:pPr algn="ctr"/>
            <a:r>
              <a:rPr lang="en-GB" sz="6000" u="sng" dirty="0"/>
              <a:t>Open Starters / Do Now</a:t>
            </a: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3F4D81-D57A-469F-9720-3F849A341C83}"/>
              </a:ext>
            </a:extLst>
          </p:cNvPr>
          <p:cNvSpPr/>
          <p:nvPr/>
        </p:nvSpPr>
        <p:spPr>
          <a:xfrm>
            <a:off x="1524000" y="2828836"/>
            <a:ext cx="7185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Lead to a class discussion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Explanations come from the pupils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Link to the main activity / task.</a:t>
            </a:r>
          </a:p>
        </p:txBody>
      </p:sp>
    </p:spTree>
    <p:extLst>
      <p:ext uri="{BB962C8B-B14F-4D97-AF65-F5344CB8AC3E}">
        <p14:creationId xmlns:p14="http://schemas.microsoft.com/office/powerpoint/2010/main" val="373109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2648</TotalTime>
  <Words>1841</Words>
  <Application>Microsoft Office PowerPoint</Application>
  <PresentationFormat>On-screen Show (4:3)</PresentationFormat>
  <Paragraphs>325</Paragraphs>
  <Slides>43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Comic Sans MS</vt:lpstr>
      <vt:lpstr>SassoonPrimaryInfant</vt:lpstr>
      <vt:lpstr>Segoe Print</vt:lpstr>
      <vt:lpstr>Times New Roman</vt:lpstr>
      <vt:lpstr>Office Theme</vt:lpstr>
      <vt:lpstr>Ensuring support and challenge for all students in mixed attainment classes Ks2 - Ks4</vt:lpstr>
      <vt:lpstr>PowerPoint Presentation</vt:lpstr>
      <vt:lpstr>What are mixed attainment classes?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Starters / Do Now </vt:lpstr>
      <vt:lpstr>PowerPoint Presentation</vt:lpstr>
      <vt:lpstr>PowerPoint Presentation</vt:lpstr>
      <vt:lpstr>PowerPoint Presentation</vt:lpstr>
      <vt:lpstr>PowerPoint Presentation</vt:lpstr>
      <vt:lpstr>True or False? – Convince Me</vt:lpstr>
      <vt:lpstr>Which is the odd one out? You must give a reason for your answer.</vt:lpstr>
      <vt:lpstr>PowerPoint Presentation</vt:lpstr>
      <vt:lpstr>Ask a question – make a comment starter activities.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Notes To Myself – Directed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Glyn Derw and Michaelston Federation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Zeb Friedman</dc:creator>
  <cp:lastModifiedBy>Helen Hindle</cp:lastModifiedBy>
  <cp:revision>166</cp:revision>
  <cp:lastPrinted>2018-04-03T07:47:22Z</cp:lastPrinted>
  <dcterms:created xsi:type="dcterms:W3CDTF">2015-09-20T13:21:49Z</dcterms:created>
  <dcterms:modified xsi:type="dcterms:W3CDTF">2019-01-26T08:04:16Z</dcterms:modified>
</cp:coreProperties>
</file>