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0" r:id="rId5"/>
    <p:sldId id="269" r:id="rId6"/>
    <p:sldId id="270" r:id="rId7"/>
    <p:sldId id="271" r:id="rId8"/>
    <p:sldId id="272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EEDE-A23E-4F4A-B798-E570F8F64CA3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6C821-7811-4CBE-9F49-F1AC62BF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might use this LJ from a previous lesson already glued into their books. If this is the case try to get pupils to annotate their LJ with dates and using a different coloured pen.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Calculator Questions </a:t>
            </a:r>
            <a:r>
              <a:rPr lang="en-GB" dirty="0" smtClean="0"/>
              <a:t>– higher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Extension question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Developing GCSE </a:t>
            </a:r>
            <a:r>
              <a:rPr lang="en-GB" dirty="0" smtClean="0"/>
              <a:t>Questions</a:t>
            </a:r>
            <a:br>
              <a:rPr lang="en-GB" dirty="0" smtClean="0"/>
            </a:br>
            <a:r>
              <a:rPr lang="en-GB" dirty="0" smtClean="0"/>
              <a:t>WJEC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Similarity</a:t>
            </a:r>
            <a:endParaRPr lang="en-GB" dirty="0" smtClean="0"/>
          </a:p>
          <a:p>
            <a:r>
              <a:rPr lang="en-GB" dirty="0" smtClean="0"/>
              <a:t>2011 to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96" y="5949280"/>
            <a:ext cx="9001125" cy="773112"/>
            <a:chOff x="80963" y="3525838"/>
            <a:chExt cx="9001125" cy="77311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0963" y="4197350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01600" y="3525838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2268218"/>
              </p:ext>
            </p:extLst>
          </p:nvPr>
        </p:nvGraphicFramePr>
        <p:xfrm>
          <a:off x="0" y="115888"/>
          <a:ext cx="9143999" cy="3480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519"/>
                <a:gridCol w="1715696"/>
                <a:gridCol w="1715696"/>
                <a:gridCol w="1715696"/>
                <a:gridCol w="1715696"/>
                <a:gridCol w="1715696"/>
              </a:tblGrid>
              <a:tr h="371021"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A*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Similarity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out unknown sides of shapes using scale factors and ratios </a:t>
                      </a:r>
                    </a:p>
                    <a:p>
                      <a:endParaRPr lang="en-GB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why two shapes are similar 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the conditions to show that two triangles are congruent </a:t>
                      </a:r>
                    </a:p>
                    <a:p>
                      <a:endParaRPr lang="en-GB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up equations to find missing sides in similar triangles 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practical problems using similar triangles </a:t>
                      </a:r>
                    </a:p>
                    <a:p>
                      <a:endParaRPr lang="en-GB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area and volume scale factors 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related problems involving, for example, capacity, using area and volume scale factors 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Teacher Page</a:t>
            </a:r>
          </a:p>
          <a:p>
            <a:r>
              <a:rPr lang="en-GB" b="1" u="sng" dirty="0" smtClean="0"/>
              <a:t>Part 1 – trying the exam question</a:t>
            </a:r>
          </a:p>
          <a:p>
            <a:pPr>
              <a:defRPr/>
            </a:pPr>
            <a:r>
              <a:rPr lang="en-GB" dirty="0" smtClean="0"/>
              <a:t>They can have a go at the question in any way they want and they </a:t>
            </a:r>
            <a:r>
              <a:rPr lang="en-GB" dirty="0" smtClean="0"/>
              <a:t>can use a calculator.</a:t>
            </a:r>
          </a:p>
          <a:p>
            <a:pPr>
              <a:defRPr/>
            </a:pPr>
            <a:r>
              <a:rPr lang="en-GB" dirty="0" smtClean="0"/>
              <a:t>When they have had a go get them to explain their methods.</a:t>
            </a:r>
          </a:p>
          <a:p>
            <a:pPr>
              <a:defRPr/>
            </a:pPr>
            <a:r>
              <a:rPr lang="en-GB" dirty="0" smtClean="0"/>
              <a:t>Ask them about the advantages and disadvantages for each method.</a:t>
            </a:r>
          </a:p>
          <a:p>
            <a:endParaRPr lang="en-GB" sz="1000" dirty="0" smtClean="0"/>
          </a:p>
          <a:p>
            <a:r>
              <a:rPr lang="en-GB" b="1" u="sng" dirty="0" smtClean="0"/>
              <a:t>Part 2 – Making up some questions</a:t>
            </a:r>
          </a:p>
          <a:p>
            <a:r>
              <a:rPr lang="en-GB" dirty="0" smtClean="0"/>
              <a:t>There are many other questions an examiner might ask. Ask </a:t>
            </a:r>
            <a:r>
              <a:rPr lang="en-GB" dirty="0" smtClean="0"/>
              <a:t>learners to </a:t>
            </a:r>
            <a:r>
              <a:rPr lang="en-GB" dirty="0" smtClean="0"/>
              <a:t>suggest some of these and write them </a:t>
            </a:r>
            <a:r>
              <a:rPr lang="en-GB" dirty="0" smtClean="0"/>
              <a:t>in their books or on the sheet if you have one. In </a:t>
            </a:r>
            <a:r>
              <a:rPr lang="en-GB" dirty="0" smtClean="0"/>
              <a:t>doing this, they should not change the diagrams in any way, </a:t>
            </a:r>
            <a:r>
              <a:rPr lang="en-GB" dirty="0" smtClean="0"/>
              <a:t>but simply </a:t>
            </a:r>
            <a:r>
              <a:rPr lang="en-GB" dirty="0" smtClean="0"/>
              <a:t>ask new questions about the existing diagrams</a:t>
            </a:r>
            <a:r>
              <a:rPr lang="en-GB" dirty="0" smtClean="0"/>
              <a:t>.</a:t>
            </a:r>
          </a:p>
          <a:p>
            <a:endParaRPr lang="en-GB" sz="1000" dirty="0" smtClean="0"/>
          </a:p>
          <a:p>
            <a:r>
              <a:rPr lang="en-GB" b="1" u="sng" dirty="0" smtClean="0"/>
              <a:t>Part 3 – try the made up </a:t>
            </a:r>
            <a:r>
              <a:rPr lang="en-GB" b="1" u="sng" dirty="0" err="1" smtClean="0"/>
              <a:t>quesitons</a:t>
            </a:r>
            <a:endParaRPr lang="en-GB" b="1" u="sng" dirty="0" smtClean="0"/>
          </a:p>
          <a:p>
            <a:r>
              <a:rPr lang="en-GB" dirty="0" smtClean="0"/>
              <a:t>Ask learners to choose one of these questions that they think </a:t>
            </a:r>
            <a:r>
              <a:rPr lang="en-GB" dirty="0" smtClean="0"/>
              <a:t>they can </a:t>
            </a:r>
            <a:r>
              <a:rPr lang="en-GB" dirty="0" smtClean="0"/>
              <a:t>answer and encourage them to work on it in pairs. Learners </a:t>
            </a:r>
            <a:r>
              <a:rPr lang="en-GB" dirty="0" smtClean="0"/>
              <a:t>may like </a:t>
            </a:r>
            <a:r>
              <a:rPr lang="en-GB" dirty="0" smtClean="0"/>
              <a:t>to compare their different ideas by writing them </a:t>
            </a:r>
            <a:r>
              <a:rPr lang="en-GB" dirty="0" smtClean="0"/>
              <a:t>on </a:t>
            </a:r>
            <a:r>
              <a:rPr lang="en-GB" dirty="0" smtClean="0"/>
              <a:t>the board</a:t>
            </a:r>
            <a:r>
              <a:rPr lang="en-GB" dirty="0" smtClean="0"/>
              <a:t>.</a:t>
            </a:r>
          </a:p>
          <a:p>
            <a:endParaRPr lang="en-GB" sz="1050" dirty="0" smtClean="0"/>
          </a:p>
          <a:p>
            <a:r>
              <a:rPr lang="en-GB" b="1" u="sng" dirty="0" smtClean="0"/>
              <a:t>Part 4 – Developing this further</a:t>
            </a:r>
            <a:endParaRPr lang="en-GB" dirty="0" smtClean="0"/>
          </a:p>
          <a:p>
            <a:r>
              <a:rPr lang="en-GB" dirty="0" smtClean="0"/>
              <a:t>Using one of the template questions learners </a:t>
            </a:r>
            <a:r>
              <a:rPr lang="en-GB" dirty="0" smtClean="0"/>
              <a:t>should then work in pairs or threes and write </a:t>
            </a:r>
            <a:r>
              <a:rPr lang="en-GB" dirty="0" smtClean="0"/>
              <a:t>new questions </a:t>
            </a:r>
            <a:r>
              <a:rPr lang="en-GB" dirty="0" smtClean="0"/>
              <a:t>together with solutions (on the back of the sheet</a:t>
            </a:r>
            <a:r>
              <a:rPr lang="en-GB" dirty="0" smtClean="0"/>
              <a:t>). Encourage </a:t>
            </a:r>
            <a:r>
              <a:rPr lang="en-GB" dirty="0" smtClean="0"/>
              <a:t>learners to ask questions that they consider </a:t>
            </a:r>
            <a:r>
              <a:rPr lang="en-GB" dirty="0" smtClean="0"/>
              <a:t>challenging but </a:t>
            </a:r>
            <a:r>
              <a:rPr lang="en-GB" dirty="0" smtClean="0"/>
              <a:t>that are within their capabilities</a:t>
            </a:r>
            <a:r>
              <a:rPr lang="en-GB" dirty="0" smtClean="0"/>
              <a:t>. The </a:t>
            </a:r>
            <a:r>
              <a:rPr lang="en-GB" dirty="0" smtClean="0"/>
              <a:t>new questions should be passed around the groups to </a:t>
            </a:r>
            <a:r>
              <a:rPr lang="en-GB" dirty="0" smtClean="0"/>
              <a:t>be answered </a:t>
            </a:r>
            <a:r>
              <a:rPr lang="en-GB" dirty="0" smtClean="0"/>
              <a:t>by other learners. Where learners have difficulties </a:t>
            </a:r>
            <a:r>
              <a:rPr lang="en-GB" dirty="0" smtClean="0"/>
              <a:t>in answering </a:t>
            </a:r>
            <a:r>
              <a:rPr lang="en-GB" dirty="0" smtClean="0"/>
              <a:t>questions, the question writers should explain what </a:t>
            </a:r>
            <a:r>
              <a:rPr lang="en-GB" dirty="0" smtClean="0"/>
              <a:t>they intended </a:t>
            </a:r>
            <a:r>
              <a:rPr lang="en-GB" dirty="0" smtClean="0"/>
              <a:t>and act as a teacher, helping each other to answer </a:t>
            </a:r>
            <a:r>
              <a:rPr lang="en-GB" dirty="0" smtClean="0"/>
              <a:t>the questions. Alternatively</a:t>
            </a:r>
            <a:r>
              <a:rPr lang="en-GB" dirty="0" smtClean="0"/>
              <a:t>, some of the new questions may be photocopied </a:t>
            </a:r>
            <a:r>
              <a:rPr lang="en-GB" dirty="0" smtClean="0"/>
              <a:t>for future </a:t>
            </a:r>
            <a:r>
              <a:rPr lang="en-GB" dirty="0" smtClean="0"/>
              <a:t>sessions or for </a:t>
            </a:r>
            <a:r>
              <a:rPr lang="en-GB" dirty="0" smtClean="0"/>
              <a:t>homework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2626" y="665567"/>
            <a:ext cx="6372200" cy="54183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 rot="16200000">
            <a:off x="-1472025" y="313632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GCSE question on Similarity</a:t>
            </a:r>
            <a:endParaRPr lang="en-GB" b="1" u="sng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3500139" y="2944070"/>
            <a:ext cx="653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Write down some other questions that may be asked about this situation.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439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Template for similarity GCSE Questions</a:t>
            </a:r>
            <a:endParaRPr lang="en-GB" b="1" u="sng" dirty="0"/>
          </a:p>
        </p:txBody>
      </p:sp>
      <p:sp>
        <p:nvSpPr>
          <p:cNvPr id="4" name="Right Triangle 3"/>
          <p:cNvSpPr/>
          <p:nvPr/>
        </p:nvSpPr>
        <p:spPr>
          <a:xfrm>
            <a:off x="971600" y="1052736"/>
            <a:ext cx="1512168" cy="23762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>
            <a:off x="4572000" y="1844824"/>
            <a:ext cx="936104" cy="15841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56765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</a:t>
            </a:r>
            <a:r>
              <a:rPr lang="en-GB" dirty="0" smtClean="0"/>
              <a:t>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439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Template for similarity GCSE Questions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56765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</a:t>
            </a:r>
            <a:r>
              <a:rPr lang="en-GB" dirty="0" smtClean="0"/>
              <a:t>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899592" y="1772816"/>
            <a:ext cx="2376264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148064" y="2276872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439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Template for similarity GCSE Questions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56765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</a:t>
            </a:r>
            <a:r>
              <a:rPr lang="en-GB" dirty="0" smtClean="0"/>
              <a:t>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9" name="Sun 8"/>
          <p:cNvSpPr/>
          <p:nvPr/>
        </p:nvSpPr>
        <p:spPr>
          <a:xfrm>
            <a:off x="1331640" y="1412776"/>
            <a:ext cx="2448272" cy="23042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n 9"/>
          <p:cNvSpPr/>
          <p:nvPr/>
        </p:nvSpPr>
        <p:spPr>
          <a:xfrm>
            <a:off x="5580112" y="1916832"/>
            <a:ext cx="1296144" cy="122413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71600" y="1268760"/>
            <a:ext cx="0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64088" y="1988840"/>
            <a:ext cx="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439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Template for similarity GCSE Questions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56765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Find the missing side...................... On shape</a:t>
            </a:r>
            <a:r>
              <a:rPr lang="en-GB" dirty="0" smtClean="0"/>
              <a:t>.................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 </a:t>
            </a: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 smtClean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1115616" y="836712"/>
            <a:ext cx="1584176" cy="25922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Magnetic Disk 10"/>
          <p:cNvSpPr/>
          <p:nvPr/>
        </p:nvSpPr>
        <p:spPr>
          <a:xfrm>
            <a:off x="4860032" y="1484784"/>
            <a:ext cx="1080120" cy="194421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38435"/>
            <a:ext cx="8280919" cy="563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512</Words>
  <Application>Microsoft Office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Developing GCSE Questions WJEC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Rhondda Cynon Taff CBC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50</cp:revision>
  <dcterms:created xsi:type="dcterms:W3CDTF">2014-07-22T13:45:28Z</dcterms:created>
  <dcterms:modified xsi:type="dcterms:W3CDTF">2014-07-30T14:23:07Z</dcterms:modified>
</cp:coreProperties>
</file>