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38"/>
  </p:notesMasterIdLst>
  <p:sldIdLst>
    <p:sldId id="275" r:id="rId3"/>
    <p:sldId id="274" r:id="rId4"/>
    <p:sldId id="303" r:id="rId5"/>
    <p:sldId id="256" r:id="rId6"/>
    <p:sldId id="300" r:id="rId7"/>
    <p:sldId id="304" r:id="rId8"/>
    <p:sldId id="309" r:id="rId9"/>
    <p:sldId id="310" r:id="rId10"/>
    <p:sldId id="311" r:id="rId11"/>
    <p:sldId id="312" r:id="rId12"/>
    <p:sldId id="313" r:id="rId13"/>
    <p:sldId id="314" r:id="rId14"/>
    <p:sldId id="315" r:id="rId15"/>
    <p:sldId id="316" r:id="rId16"/>
    <p:sldId id="317" r:id="rId17"/>
    <p:sldId id="318" r:id="rId18"/>
    <p:sldId id="319" r:id="rId19"/>
    <p:sldId id="320" r:id="rId20"/>
    <p:sldId id="321" r:id="rId21"/>
    <p:sldId id="305" r:id="rId22"/>
    <p:sldId id="306" r:id="rId23"/>
    <p:sldId id="307"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68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71" autoAdjust="0"/>
    <p:restoredTop sz="62478" autoAdjust="0"/>
  </p:normalViewPr>
  <p:slideViewPr>
    <p:cSldViewPr snapToGrid="0">
      <p:cViewPr varScale="1">
        <p:scale>
          <a:sx n="41" d="100"/>
          <a:sy n="41" d="100"/>
        </p:scale>
        <p:origin x="1104" y="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748F323-A52F-4E58-A631-E73224A6C866}" type="datetimeFigureOut">
              <a:rPr lang="en-GB" smtClean="0"/>
              <a:t>01/02/2017</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5902DB9-0BA9-483B-A0EB-568742BE0179}" type="slidenum">
              <a:rPr lang="en-GB" smtClean="0"/>
              <a:t>‹#›</a:t>
            </a:fld>
            <a:endParaRPr lang="en-GB"/>
          </a:p>
        </p:txBody>
      </p:sp>
    </p:spTree>
    <p:extLst>
      <p:ext uri="{BB962C8B-B14F-4D97-AF65-F5344CB8AC3E}">
        <p14:creationId xmlns:p14="http://schemas.microsoft.com/office/powerpoint/2010/main" val="2383839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02DB9-0BA9-483B-A0EB-568742BE0179}" type="slidenum">
              <a:rPr lang="en-GB" smtClean="0"/>
              <a:t>1</a:t>
            </a:fld>
            <a:endParaRPr lang="en-GB" dirty="0"/>
          </a:p>
        </p:txBody>
      </p:sp>
    </p:spTree>
    <p:extLst>
      <p:ext uri="{BB962C8B-B14F-4D97-AF65-F5344CB8AC3E}">
        <p14:creationId xmlns:p14="http://schemas.microsoft.com/office/powerpoint/2010/main" val="1792653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Non Calculator - foundation</a:t>
            </a:r>
          </a:p>
          <a:p>
            <a:endParaRPr lang="en-GB" dirty="0"/>
          </a:p>
        </p:txBody>
      </p:sp>
      <p:sp>
        <p:nvSpPr>
          <p:cNvPr id="4" name="Slide Number Placeholder 3"/>
          <p:cNvSpPr>
            <a:spLocks noGrp="1"/>
          </p:cNvSpPr>
          <p:nvPr>
            <p:ph type="sldNum" sz="quarter" idx="10"/>
          </p:nvPr>
        </p:nvSpPr>
        <p:spPr/>
        <p:txBody>
          <a:bodyPr/>
          <a:lstStyle/>
          <a:p>
            <a:fld id="{73C6C821-7811-4CBE-9F49-F1AC62BF9705}" type="slidenum">
              <a:rPr lang="en-GB" smtClean="0"/>
              <a:pPr/>
              <a:t>14</a:t>
            </a:fld>
            <a:endParaRPr lang="en-GB"/>
          </a:p>
        </p:txBody>
      </p:sp>
    </p:spTree>
    <p:extLst>
      <p:ext uri="{BB962C8B-B14F-4D97-AF65-F5344CB8AC3E}">
        <p14:creationId xmlns:p14="http://schemas.microsoft.com/office/powerpoint/2010/main" val="2807704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 to A grade</a:t>
            </a:r>
          </a:p>
        </p:txBody>
      </p:sp>
      <p:sp>
        <p:nvSpPr>
          <p:cNvPr id="4" name="Slide Number Placeholder 3"/>
          <p:cNvSpPr>
            <a:spLocks noGrp="1"/>
          </p:cNvSpPr>
          <p:nvPr>
            <p:ph type="sldNum" sz="quarter" idx="10"/>
          </p:nvPr>
        </p:nvSpPr>
        <p:spPr/>
        <p:txBody>
          <a:bodyPr/>
          <a:lstStyle/>
          <a:p>
            <a:fld id="{73C6C821-7811-4CBE-9F49-F1AC62BF9705}" type="slidenum">
              <a:rPr lang="en-GB" smtClean="0"/>
              <a:pPr/>
              <a:t>16</a:t>
            </a:fld>
            <a:endParaRPr lang="en-GB"/>
          </a:p>
        </p:txBody>
      </p:sp>
    </p:spTree>
    <p:extLst>
      <p:ext uri="{BB962C8B-B14F-4D97-AF65-F5344CB8AC3E}">
        <p14:creationId xmlns:p14="http://schemas.microsoft.com/office/powerpoint/2010/main" val="3234088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DC grade</a:t>
            </a:r>
          </a:p>
        </p:txBody>
      </p:sp>
      <p:sp>
        <p:nvSpPr>
          <p:cNvPr id="4" name="Slide Number Placeholder 3"/>
          <p:cNvSpPr>
            <a:spLocks noGrp="1"/>
          </p:cNvSpPr>
          <p:nvPr>
            <p:ph type="sldNum" sz="quarter" idx="10"/>
          </p:nvPr>
        </p:nvSpPr>
        <p:spPr/>
        <p:txBody>
          <a:bodyPr/>
          <a:lstStyle/>
          <a:p>
            <a:fld id="{73C6C821-7811-4CBE-9F49-F1AC62BF9705}" type="slidenum">
              <a:rPr lang="en-GB" smtClean="0"/>
              <a:pPr/>
              <a:t>17</a:t>
            </a:fld>
            <a:endParaRPr lang="en-GB"/>
          </a:p>
        </p:txBody>
      </p:sp>
    </p:spTree>
    <p:extLst>
      <p:ext uri="{BB962C8B-B14F-4D97-AF65-F5344CB8AC3E}">
        <p14:creationId xmlns:p14="http://schemas.microsoft.com/office/powerpoint/2010/main" val="1068991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Grade F</a:t>
            </a:r>
            <a:r>
              <a:rPr lang="en-GB" baseline="0" dirty="0"/>
              <a:t> to A named students – my assessment</a:t>
            </a:r>
            <a:endParaRPr lang="en-GB" dirty="0"/>
          </a:p>
        </p:txBody>
      </p:sp>
      <p:sp>
        <p:nvSpPr>
          <p:cNvPr id="4" name="Slide Number Placeholder 3"/>
          <p:cNvSpPr>
            <a:spLocks noGrp="1"/>
          </p:cNvSpPr>
          <p:nvPr>
            <p:ph type="sldNum" sz="quarter" idx="10"/>
          </p:nvPr>
        </p:nvSpPr>
        <p:spPr/>
        <p:txBody>
          <a:bodyPr/>
          <a:lstStyle/>
          <a:p>
            <a:fld id="{73C6C821-7811-4CBE-9F49-F1AC62BF9705}" type="slidenum">
              <a:rPr lang="en-GB" smtClean="0"/>
              <a:pPr/>
              <a:t>19</a:t>
            </a:fld>
            <a:endParaRPr lang="en-GB"/>
          </a:p>
        </p:txBody>
      </p:sp>
    </p:spTree>
    <p:extLst>
      <p:ext uri="{BB962C8B-B14F-4D97-AF65-F5344CB8AC3E}">
        <p14:creationId xmlns:p14="http://schemas.microsoft.com/office/powerpoint/2010/main" val="106817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902DB9-0BA9-483B-A0EB-568742BE0179}" type="slidenum">
              <a:rPr lang="en-GB" smtClean="0"/>
              <a:t>20</a:t>
            </a:fld>
            <a:endParaRPr lang="en-GB"/>
          </a:p>
        </p:txBody>
      </p:sp>
    </p:spTree>
    <p:extLst>
      <p:ext uri="{BB962C8B-B14F-4D97-AF65-F5344CB8AC3E}">
        <p14:creationId xmlns:p14="http://schemas.microsoft.com/office/powerpoint/2010/main" val="2680270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902DB9-0BA9-483B-A0EB-568742BE0179}" type="slidenum">
              <a:rPr lang="en-GB" smtClean="0"/>
              <a:t>21</a:t>
            </a:fld>
            <a:endParaRPr lang="en-GB"/>
          </a:p>
        </p:txBody>
      </p:sp>
    </p:spTree>
    <p:extLst>
      <p:ext uri="{BB962C8B-B14F-4D97-AF65-F5344CB8AC3E}">
        <p14:creationId xmlns:p14="http://schemas.microsoft.com/office/powerpoint/2010/main" val="2988637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902DB9-0BA9-483B-A0EB-568742BE0179}" type="slidenum">
              <a:rPr lang="en-GB" smtClean="0"/>
              <a:t>22</a:t>
            </a:fld>
            <a:endParaRPr lang="en-GB"/>
          </a:p>
        </p:txBody>
      </p:sp>
    </p:spTree>
    <p:extLst>
      <p:ext uri="{BB962C8B-B14F-4D97-AF65-F5344CB8AC3E}">
        <p14:creationId xmlns:p14="http://schemas.microsoft.com/office/powerpoint/2010/main" val="1251868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5902DB9-0BA9-483B-A0EB-568742BE0179}" type="slidenum">
              <a:rPr lang="en-GB" smtClean="0"/>
              <a:t>35</a:t>
            </a:fld>
            <a:endParaRPr lang="en-GB"/>
          </a:p>
        </p:txBody>
      </p:sp>
    </p:spTree>
    <p:extLst>
      <p:ext uri="{BB962C8B-B14F-4D97-AF65-F5344CB8AC3E}">
        <p14:creationId xmlns:p14="http://schemas.microsoft.com/office/powerpoint/2010/main" val="68479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902DB9-0BA9-483B-A0EB-568742BE0179}" type="slidenum">
              <a:rPr lang="en-GB" smtClean="0"/>
              <a:t>2</a:t>
            </a:fld>
            <a:endParaRPr lang="en-GB"/>
          </a:p>
        </p:txBody>
      </p:sp>
    </p:spTree>
    <p:extLst>
      <p:ext uri="{BB962C8B-B14F-4D97-AF65-F5344CB8AC3E}">
        <p14:creationId xmlns:p14="http://schemas.microsoft.com/office/powerpoint/2010/main" val="2315136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902DB9-0BA9-483B-A0EB-568742BE0179}" type="slidenum">
              <a:rPr lang="en-GB" smtClean="0"/>
              <a:t>3</a:t>
            </a:fld>
            <a:endParaRPr lang="en-GB"/>
          </a:p>
        </p:txBody>
      </p:sp>
    </p:spTree>
    <p:extLst>
      <p:ext uri="{BB962C8B-B14F-4D97-AF65-F5344CB8AC3E}">
        <p14:creationId xmlns:p14="http://schemas.microsoft.com/office/powerpoint/2010/main" val="1212302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902DB9-0BA9-483B-A0EB-568742BE0179}" type="slidenum">
              <a:rPr lang="en-GB" smtClean="0"/>
              <a:t>4</a:t>
            </a:fld>
            <a:endParaRPr lang="en-GB"/>
          </a:p>
        </p:txBody>
      </p:sp>
    </p:spTree>
    <p:extLst>
      <p:ext uri="{BB962C8B-B14F-4D97-AF65-F5344CB8AC3E}">
        <p14:creationId xmlns:p14="http://schemas.microsoft.com/office/powerpoint/2010/main" val="3403966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02DB9-0BA9-483B-A0EB-568742BE0179}" type="slidenum">
              <a:rPr lang="en-GB" smtClean="0"/>
              <a:t>5</a:t>
            </a:fld>
            <a:endParaRPr lang="en-GB"/>
          </a:p>
        </p:txBody>
      </p:sp>
    </p:spTree>
    <p:extLst>
      <p:ext uri="{BB962C8B-B14F-4D97-AF65-F5344CB8AC3E}">
        <p14:creationId xmlns:p14="http://schemas.microsoft.com/office/powerpoint/2010/main" val="370776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5902DB9-0BA9-483B-A0EB-568742BE0179}" type="slidenum">
              <a:rPr lang="en-GB" smtClean="0"/>
              <a:t>6</a:t>
            </a:fld>
            <a:endParaRPr lang="en-GB"/>
          </a:p>
        </p:txBody>
      </p:sp>
    </p:spTree>
    <p:extLst>
      <p:ext uri="{BB962C8B-B14F-4D97-AF65-F5344CB8AC3E}">
        <p14:creationId xmlns:p14="http://schemas.microsoft.com/office/powerpoint/2010/main" val="2499457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You might use this LJ from a previous lesson already glued into their books. If this is the case try to get pupils to annotate their LJ with dates and using a different coloured pen.</a:t>
            </a:r>
          </a:p>
        </p:txBody>
      </p:sp>
      <p:sp>
        <p:nvSpPr>
          <p:cNvPr id="4" name="Slide Number Placeholder 3"/>
          <p:cNvSpPr>
            <a:spLocks noGrp="1"/>
          </p:cNvSpPr>
          <p:nvPr>
            <p:ph type="sldNum" sz="quarter" idx="10"/>
          </p:nvPr>
        </p:nvSpPr>
        <p:spPr/>
        <p:txBody>
          <a:bodyPr/>
          <a:lstStyle/>
          <a:p>
            <a:fld id="{73C6C821-7811-4CBE-9F49-F1AC62BF9705}" type="slidenum">
              <a:rPr lang="en-GB" smtClean="0"/>
              <a:pPr/>
              <a:t>10</a:t>
            </a:fld>
            <a:endParaRPr lang="en-GB"/>
          </a:p>
        </p:txBody>
      </p:sp>
    </p:spTree>
    <p:extLst>
      <p:ext uri="{BB962C8B-B14F-4D97-AF65-F5344CB8AC3E}">
        <p14:creationId xmlns:p14="http://schemas.microsoft.com/office/powerpoint/2010/main" val="135711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Non Calculator Questions - Higher</a:t>
            </a:r>
          </a:p>
          <a:p>
            <a:endParaRPr lang="en-GB" dirty="0"/>
          </a:p>
        </p:txBody>
      </p:sp>
      <p:sp>
        <p:nvSpPr>
          <p:cNvPr id="4" name="Slide Number Placeholder 3"/>
          <p:cNvSpPr>
            <a:spLocks noGrp="1"/>
          </p:cNvSpPr>
          <p:nvPr>
            <p:ph type="sldNum" sz="quarter" idx="10"/>
          </p:nvPr>
        </p:nvSpPr>
        <p:spPr/>
        <p:txBody>
          <a:bodyPr/>
          <a:lstStyle/>
          <a:p>
            <a:fld id="{73C6C821-7811-4CBE-9F49-F1AC62BF9705}" type="slidenum">
              <a:rPr lang="en-GB" smtClean="0"/>
              <a:pPr/>
              <a:t>12</a:t>
            </a:fld>
            <a:endParaRPr lang="en-GB"/>
          </a:p>
        </p:txBody>
      </p:sp>
    </p:spTree>
    <p:extLst>
      <p:ext uri="{BB962C8B-B14F-4D97-AF65-F5344CB8AC3E}">
        <p14:creationId xmlns:p14="http://schemas.microsoft.com/office/powerpoint/2010/main" val="4134685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Non Calculator Questions - Higher</a:t>
            </a:r>
          </a:p>
          <a:p>
            <a:endParaRPr lang="en-GB" dirty="0"/>
          </a:p>
        </p:txBody>
      </p:sp>
      <p:sp>
        <p:nvSpPr>
          <p:cNvPr id="4" name="Slide Number Placeholder 3"/>
          <p:cNvSpPr>
            <a:spLocks noGrp="1"/>
          </p:cNvSpPr>
          <p:nvPr>
            <p:ph type="sldNum" sz="quarter" idx="10"/>
          </p:nvPr>
        </p:nvSpPr>
        <p:spPr/>
        <p:txBody>
          <a:bodyPr/>
          <a:lstStyle/>
          <a:p>
            <a:fld id="{73C6C821-7811-4CBE-9F49-F1AC62BF9705}" type="slidenum">
              <a:rPr lang="en-GB" smtClean="0"/>
              <a:pPr/>
              <a:t>13</a:t>
            </a:fld>
            <a:endParaRPr lang="en-GB"/>
          </a:p>
        </p:txBody>
      </p:sp>
    </p:spTree>
    <p:extLst>
      <p:ext uri="{BB962C8B-B14F-4D97-AF65-F5344CB8AC3E}">
        <p14:creationId xmlns:p14="http://schemas.microsoft.com/office/powerpoint/2010/main" val="619693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1307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501963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824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370279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0411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2609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3962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56757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5143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2721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59705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7681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4165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5176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403484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7429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2/1/2017</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2/1/2017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37777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hyperlink" Target="mailto:zebfriedman@springmaths.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uk/imgres?imgurl=http://www.blokeish.com/blog/wp-content/uploads/2009/12/stick-man-first-animation-pivot-alfie.gif&amp;imgrefurl=http://www.blokeish.com/2009/12/make-the-stickman-animation-yourself-with-pivot/&amp;usg=__Zw0FsLTOIebaPACsElwR1XaS2sM=&amp;h=415&amp;w=506&amp;sz=7&amp;hl=en&amp;start=4&amp;zoom=1&amp;tbnid=C-zXQ-IEwx78tM:&amp;tbnh=107&amp;tbnw=131&amp;ei=HJBcUPGTC4b88gTA6IDYAQ&amp;prev=/search?q=stickman&amp;um=1&amp;hl=en&amp;safe=vss&amp;sa=N&amp;rlz=1T4GGHP_enGB499GB500&amp;sout=1&amp;tbm=isch&amp;um=1&amp;itbs=1"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1064" y="-577028"/>
            <a:ext cx="7766936" cy="1646302"/>
          </a:xfrm>
        </p:spPr>
        <p:txBody>
          <a:bodyPr/>
          <a:lstStyle/>
          <a:p>
            <a:r>
              <a:rPr lang="en-GB" dirty="0"/>
              <a:t>Zebedee Friedman</a:t>
            </a:r>
          </a:p>
        </p:txBody>
      </p:sp>
      <p:pic>
        <p:nvPicPr>
          <p:cNvPr id="4" name="Picture 3"/>
          <p:cNvPicPr>
            <a:picLocks noChangeAspect="1"/>
          </p:cNvPicPr>
          <p:nvPr/>
        </p:nvPicPr>
        <p:blipFill>
          <a:blip r:embed="rId3"/>
          <a:stretch>
            <a:fillRect/>
          </a:stretch>
        </p:blipFill>
        <p:spPr>
          <a:xfrm>
            <a:off x="1916558" y="1893219"/>
            <a:ext cx="8358884" cy="4736112"/>
          </a:xfrm>
          <a:prstGeom prst="rect">
            <a:avLst/>
          </a:prstGeom>
        </p:spPr>
      </p:pic>
      <p:sp>
        <p:nvSpPr>
          <p:cNvPr id="6" name="TextBox 5"/>
          <p:cNvSpPr txBox="1"/>
          <p:nvPr/>
        </p:nvSpPr>
        <p:spPr>
          <a:xfrm>
            <a:off x="7659974" y="108700"/>
            <a:ext cx="4366901" cy="1569660"/>
          </a:xfrm>
          <a:prstGeom prst="rect">
            <a:avLst/>
          </a:prstGeom>
          <a:noFill/>
        </p:spPr>
        <p:txBody>
          <a:bodyPr wrap="none" rtlCol="0">
            <a:spAutoFit/>
          </a:bodyPr>
          <a:lstStyle/>
          <a:p>
            <a:r>
              <a:rPr lang="en-GB" sz="2400" dirty="0">
                <a:solidFill>
                  <a:srgbClr val="92D050"/>
                </a:solidFill>
              </a:rPr>
              <a:t>@</a:t>
            </a:r>
            <a:r>
              <a:rPr lang="en-GB" sz="2400" dirty="0" err="1">
                <a:solidFill>
                  <a:srgbClr val="92D050"/>
                </a:solidFill>
              </a:rPr>
              <a:t>zebfriedman</a:t>
            </a:r>
            <a:endParaRPr lang="en-GB" sz="2400" dirty="0">
              <a:solidFill>
                <a:srgbClr val="92D050"/>
              </a:solidFill>
            </a:endParaRPr>
          </a:p>
          <a:p>
            <a:r>
              <a:rPr lang="en-GB" sz="2400" dirty="0">
                <a:solidFill>
                  <a:srgbClr val="92D050"/>
                </a:solidFill>
              </a:rPr>
              <a:t>@</a:t>
            </a:r>
            <a:r>
              <a:rPr lang="en-GB" sz="2400" dirty="0" err="1">
                <a:solidFill>
                  <a:srgbClr val="92D050"/>
                </a:solidFill>
              </a:rPr>
              <a:t>springmaths</a:t>
            </a:r>
            <a:endParaRPr lang="en-GB" sz="2400" dirty="0">
              <a:solidFill>
                <a:srgbClr val="92D050"/>
              </a:solidFill>
            </a:endParaRPr>
          </a:p>
          <a:p>
            <a:r>
              <a:rPr lang="en-GB" sz="2400" dirty="0">
                <a:solidFill>
                  <a:srgbClr val="92D050"/>
                </a:solidFill>
                <a:hlinkClick r:id="rId4"/>
              </a:rPr>
              <a:t>zebfriedman@springmaths.org</a:t>
            </a:r>
            <a:endParaRPr lang="en-GB" sz="2400" dirty="0">
              <a:solidFill>
                <a:srgbClr val="92D050"/>
              </a:solidFill>
            </a:endParaRPr>
          </a:p>
          <a:p>
            <a:r>
              <a:rPr lang="en-GB" sz="2400" dirty="0">
                <a:solidFill>
                  <a:srgbClr val="92D050"/>
                </a:solidFill>
              </a:rPr>
              <a:t>www.springmaths.org</a:t>
            </a:r>
          </a:p>
        </p:txBody>
      </p:sp>
    </p:spTree>
    <p:extLst>
      <p:ext uri="{BB962C8B-B14F-4D97-AF65-F5344CB8AC3E}">
        <p14:creationId xmlns:p14="http://schemas.microsoft.com/office/powerpoint/2010/main" val="3593078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59497" y="5949280"/>
            <a:ext cx="9001125" cy="773112"/>
            <a:chOff x="80963" y="3525838"/>
            <a:chExt cx="9001125" cy="773112"/>
          </a:xfrm>
        </p:grpSpPr>
        <p:cxnSp>
          <p:nvCxnSpPr>
            <p:cNvPr id="10" name="Straight Arrow Connector 9"/>
            <p:cNvCxnSpPr/>
            <p:nvPr/>
          </p:nvCxnSpPr>
          <p:spPr>
            <a:xfrm>
              <a:off x="80963" y="4197350"/>
              <a:ext cx="9001125" cy="0"/>
            </a:xfrm>
            <a:prstGeom prst="straightConnector1">
              <a:avLst/>
            </a:prstGeom>
            <a:ln>
              <a:headEnd type="diamond" w="med" len="med"/>
              <a:tailEnd type="triangle" w="med" len="med"/>
            </a:ln>
          </p:spPr>
          <p:style>
            <a:lnRef idx="3">
              <a:schemeClr val="dk1"/>
            </a:lnRef>
            <a:fillRef idx="0">
              <a:schemeClr val="dk1"/>
            </a:fillRef>
            <a:effectRef idx="2">
              <a:schemeClr val="dk1"/>
            </a:effectRef>
            <a:fontRef idx="minor">
              <a:schemeClr val="tx1"/>
            </a:fontRef>
          </p:style>
        </p:cxnSp>
        <p:pic>
          <p:nvPicPr>
            <p:cNvPr id="11" name="Picture 2" descr="http://t3.gstatic.com/images?q=tbn:ANd9GcSd0o3kWbE6mEOBTFDrppPjSOUPxWNbl1HHNdnYrLajan2QOLbAS0xeaufQ:www.blokeish.com/blog/wp-content/uploads/2009/12/stick-man-first-animation-pivot-alfie.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r="66861" b="24171"/>
            <a:stretch>
              <a:fillRect/>
            </a:stretch>
          </p:blipFill>
          <p:spPr bwMode="auto">
            <a:xfrm>
              <a:off x="101600" y="3525838"/>
              <a:ext cx="41275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8" name="Table 7"/>
          <p:cNvGraphicFramePr>
            <a:graphicFrameLocks noGrp="1"/>
          </p:cNvGraphicFramePr>
          <p:nvPr/>
        </p:nvGraphicFramePr>
        <p:xfrm>
          <a:off x="1524001" y="30289"/>
          <a:ext cx="9088435" cy="6431563"/>
        </p:xfrm>
        <a:graphic>
          <a:graphicData uri="http://schemas.openxmlformats.org/drawingml/2006/table">
            <a:tbl>
              <a:tblPr firstRow="1" bandRow="1">
                <a:tableStyleId>{5940675A-B579-460E-94D1-54222C63F5DA}</a:tableStyleId>
              </a:tblPr>
              <a:tblGrid>
                <a:gridCol w="631975">
                  <a:extLst>
                    <a:ext uri="{9D8B030D-6E8A-4147-A177-3AD203B41FA5}">
                      <a16:colId xmlns:a16="http://schemas.microsoft.com/office/drawing/2014/main" val="20000"/>
                    </a:ext>
                  </a:extLst>
                </a:gridCol>
                <a:gridCol w="1409410">
                  <a:extLst>
                    <a:ext uri="{9D8B030D-6E8A-4147-A177-3AD203B41FA5}">
                      <a16:colId xmlns:a16="http://schemas.microsoft.com/office/drawing/2014/main" val="20001"/>
                    </a:ext>
                  </a:extLst>
                </a:gridCol>
                <a:gridCol w="1409410">
                  <a:extLst>
                    <a:ext uri="{9D8B030D-6E8A-4147-A177-3AD203B41FA5}">
                      <a16:colId xmlns:a16="http://schemas.microsoft.com/office/drawing/2014/main" val="20002"/>
                    </a:ext>
                  </a:extLst>
                </a:gridCol>
                <a:gridCol w="1409410">
                  <a:extLst>
                    <a:ext uri="{9D8B030D-6E8A-4147-A177-3AD203B41FA5}">
                      <a16:colId xmlns:a16="http://schemas.microsoft.com/office/drawing/2014/main" val="20003"/>
                    </a:ext>
                  </a:extLst>
                </a:gridCol>
                <a:gridCol w="1409410">
                  <a:extLst>
                    <a:ext uri="{9D8B030D-6E8A-4147-A177-3AD203B41FA5}">
                      <a16:colId xmlns:a16="http://schemas.microsoft.com/office/drawing/2014/main" val="20004"/>
                    </a:ext>
                  </a:extLst>
                </a:gridCol>
                <a:gridCol w="1409410">
                  <a:extLst>
                    <a:ext uri="{9D8B030D-6E8A-4147-A177-3AD203B41FA5}">
                      <a16:colId xmlns:a16="http://schemas.microsoft.com/office/drawing/2014/main" val="20005"/>
                    </a:ext>
                  </a:extLst>
                </a:gridCol>
                <a:gridCol w="1409410">
                  <a:extLst>
                    <a:ext uri="{9D8B030D-6E8A-4147-A177-3AD203B41FA5}">
                      <a16:colId xmlns:a16="http://schemas.microsoft.com/office/drawing/2014/main" val="20006"/>
                    </a:ext>
                  </a:extLst>
                </a:gridCol>
              </a:tblGrid>
              <a:tr h="365967">
                <a:tc>
                  <a:txBody>
                    <a:bodyPr/>
                    <a:lstStyle/>
                    <a:p>
                      <a:pPr algn="ctr"/>
                      <a:endParaRPr lang="en-GB" sz="1800" b="1" i="0" dirty="0">
                        <a:latin typeface="+mn-lt"/>
                        <a:cs typeface="Arial" pitchFamily="34" charset="0"/>
                      </a:endParaRPr>
                    </a:p>
                  </a:txBody>
                  <a:tcPr marL="91446" marR="91446" marT="45758" marB="45758"/>
                </a:tc>
                <a:tc>
                  <a:txBody>
                    <a:bodyPr/>
                    <a:lstStyle/>
                    <a:p>
                      <a:pPr algn="ctr"/>
                      <a:r>
                        <a:rPr lang="en-GB" sz="1800" b="1" i="0" dirty="0">
                          <a:latin typeface="+mn-lt"/>
                          <a:cs typeface="Arial" pitchFamily="34" charset="0"/>
                        </a:rPr>
                        <a:t>G</a:t>
                      </a:r>
                    </a:p>
                  </a:txBody>
                  <a:tcPr marL="91446" marR="91446" marT="45758" marB="45758"/>
                </a:tc>
                <a:tc>
                  <a:txBody>
                    <a:bodyPr/>
                    <a:lstStyle/>
                    <a:p>
                      <a:pPr algn="ctr"/>
                      <a:r>
                        <a:rPr lang="en-GB" sz="1800" b="1" i="0" dirty="0">
                          <a:latin typeface="+mn-lt"/>
                          <a:cs typeface="Arial" pitchFamily="34" charset="0"/>
                        </a:rPr>
                        <a:t>F</a:t>
                      </a:r>
                    </a:p>
                  </a:txBody>
                  <a:tcPr marL="91446" marR="91446" marT="45758" marB="45758"/>
                </a:tc>
                <a:tc>
                  <a:txBody>
                    <a:bodyPr/>
                    <a:lstStyle/>
                    <a:p>
                      <a:pPr algn="ctr"/>
                      <a:r>
                        <a:rPr lang="en-GB" sz="1800" b="1" i="0" dirty="0">
                          <a:latin typeface="+mn-lt"/>
                          <a:cs typeface="Arial" pitchFamily="34" charset="0"/>
                        </a:rPr>
                        <a:t>E</a:t>
                      </a:r>
                    </a:p>
                  </a:txBody>
                  <a:tcPr marL="91446" marR="91446" marT="45758" marB="45758"/>
                </a:tc>
                <a:tc>
                  <a:txBody>
                    <a:bodyPr/>
                    <a:lstStyle/>
                    <a:p>
                      <a:pPr algn="ctr"/>
                      <a:r>
                        <a:rPr lang="en-GB" sz="1800" b="1" i="0" dirty="0">
                          <a:latin typeface="+mn-lt"/>
                          <a:cs typeface="Arial" pitchFamily="34" charset="0"/>
                        </a:rPr>
                        <a:t>D</a:t>
                      </a:r>
                    </a:p>
                  </a:txBody>
                  <a:tcPr marL="91446" marR="91446" marT="45758" marB="45758"/>
                </a:tc>
                <a:tc>
                  <a:txBody>
                    <a:bodyPr/>
                    <a:lstStyle/>
                    <a:p>
                      <a:pPr algn="ctr"/>
                      <a:r>
                        <a:rPr lang="en-GB" sz="1800" b="1" i="0" dirty="0">
                          <a:latin typeface="+mn-lt"/>
                          <a:cs typeface="Arial" pitchFamily="34" charset="0"/>
                        </a:rPr>
                        <a:t>C</a:t>
                      </a:r>
                    </a:p>
                  </a:txBody>
                  <a:tcPr marL="91446" marR="91446" marT="45758" marB="45758"/>
                </a:tc>
                <a:tc>
                  <a:txBody>
                    <a:bodyPr/>
                    <a:lstStyle/>
                    <a:p>
                      <a:pPr algn="ctr"/>
                      <a:r>
                        <a:rPr lang="en-GB" sz="1800" b="1" i="0" dirty="0">
                          <a:latin typeface="+mn-lt"/>
                          <a:cs typeface="Arial" pitchFamily="34" charset="0"/>
                        </a:rPr>
                        <a:t>B</a:t>
                      </a:r>
                    </a:p>
                  </a:txBody>
                  <a:tcPr marL="91446" marR="91446" marT="45758" marB="45758"/>
                </a:tc>
                <a:extLst>
                  <a:ext uri="{0D108BD9-81ED-4DB2-BD59-A6C34878D82A}">
                    <a16:rowId xmlns:a16="http://schemas.microsoft.com/office/drawing/2014/main" val="10000"/>
                  </a:ext>
                </a:extLst>
              </a:tr>
              <a:tr h="3291633">
                <a:tc>
                  <a:txBody>
                    <a:bodyPr/>
                    <a:lstStyle/>
                    <a:p>
                      <a:r>
                        <a:rPr lang="en-GB" sz="1400" b="1" i="0" dirty="0">
                          <a:latin typeface="+mn-lt"/>
                          <a:cs typeface="Arial" pitchFamily="34" charset="0"/>
                        </a:rPr>
                        <a:t>Angles</a:t>
                      </a:r>
                    </a:p>
                  </a:txBody>
                  <a:tcPr marL="91446" marR="91446" marT="45758" marB="45758" vert="vert"/>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latin typeface="+mn-lt"/>
                          <a:cs typeface="Arial" pitchFamily="34" charset="0"/>
                        </a:rPr>
                        <a:t>I can distinguish between acute, obtuse, reflex and right angles.</a:t>
                      </a:r>
                    </a:p>
                  </a:txBody>
                  <a:tcPr marL="91446" marR="91446" marT="45758" marB="45758"/>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0" dirty="0">
                          <a:latin typeface="+mn-lt"/>
                          <a:cs typeface="Arial" pitchFamily="34" charset="0"/>
                        </a:rPr>
                        <a:t>I</a:t>
                      </a:r>
                      <a:r>
                        <a:rPr lang="en-GB" sz="1400" b="0" baseline="0" dirty="0">
                          <a:latin typeface="+mn-lt"/>
                          <a:cs typeface="Arial" pitchFamily="34" charset="0"/>
                        </a:rPr>
                        <a:t> can w</a:t>
                      </a:r>
                      <a:r>
                        <a:rPr lang="en-GB" sz="1400" b="0" dirty="0">
                          <a:latin typeface="+mn-lt"/>
                          <a:cs typeface="Arial" pitchFamily="34" charset="0"/>
                        </a:rPr>
                        <a:t>ork out the size of missing angles at a point </a:t>
                      </a:r>
                    </a:p>
                    <a:p>
                      <a:pPr>
                        <a:lnSpc>
                          <a:spcPct val="100000"/>
                        </a:lnSpc>
                        <a:buFont typeface="Arial" pitchFamily="34" charset="0"/>
                        <a:buNone/>
                      </a:pPr>
                      <a:endParaRPr lang="en-GB" sz="1400" b="0" dirty="0">
                        <a:latin typeface="+mn-lt"/>
                        <a:cs typeface="Arial" pitchFamily="34" charset="0"/>
                      </a:endParaRPr>
                    </a:p>
                    <a:p>
                      <a:pPr>
                        <a:lnSpc>
                          <a:spcPct val="100000"/>
                        </a:lnSpc>
                        <a:buFont typeface="Arial" pitchFamily="34" charset="0"/>
                        <a:buNone/>
                      </a:pPr>
                      <a:r>
                        <a:rPr lang="en-GB" sz="1400" b="0" dirty="0">
                          <a:latin typeface="+mn-lt"/>
                          <a:cs typeface="Arial" pitchFamily="34" charset="0"/>
                        </a:rPr>
                        <a:t>I</a:t>
                      </a:r>
                      <a:r>
                        <a:rPr lang="en-GB" sz="1400" b="0" baseline="0" dirty="0">
                          <a:latin typeface="+mn-lt"/>
                          <a:cs typeface="Arial" pitchFamily="34" charset="0"/>
                        </a:rPr>
                        <a:t> can w</a:t>
                      </a:r>
                      <a:r>
                        <a:rPr lang="en-GB" sz="1400" b="0" dirty="0">
                          <a:latin typeface="+mn-lt"/>
                          <a:cs typeface="Arial" pitchFamily="34" charset="0"/>
                        </a:rPr>
                        <a:t>ork out the size of missing angles on a straight line</a:t>
                      </a:r>
                    </a:p>
                    <a:p>
                      <a:pPr>
                        <a:lnSpc>
                          <a:spcPct val="100000"/>
                        </a:lnSpc>
                        <a:buFont typeface="Arial" pitchFamily="34" charset="0"/>
                        <a:buNone/>
                      </a:pPr>
                      <a:endParaRPr lang="en-GB" sz="1400" b="0" dirty="0">
                        <a:latin typeface="+mn-lt"/>
                        <a:cs typeface="Arial" pitchFamily="34" charset="0"/>
                      </a:endParaRPr>
                    </a:p>
                    <a:p>
                      <a:pPr>
                        <a:lnSpc>
                          <a:spcPct val="100000"/>
                        </a:lnSpc>
                        <a:buFont typeface="Arial" pitchFamily="34" charset="0"/>
                        <a:buNone/>
                      </a:pPr>
                      <a:r>
                        <a:rPr lang="en-GB" sz="1400" b="0" dirty="0">
                          <a:latin typeface="+mn-lt"/>
                          <a:cs typeface="Arial" pitchFamily="34" charset="0"/>
                        </a:rPr>
                        <a:t>I</a:t>
                      </a:r>
                      <a:r>
                        <a:rPr lang="en-GB" sz="1400" b="0" baseline="0" dirty="0">
                          <a:latin typeface="+mn-lt"/>
                          <a:cs typeface="Arial" pitchFamily="34" charset="0"/>
                        </a:rPr>
                        <a:t> can draw and measure angles</a:t>
                      </a:r>
                      <a:r>
                        <a:rPr lang="en-GB" sz="1400" b="0" dirty="0">
                          <a:latin typeface="+mn-lt"/>
                          <a:cs typeface="Arial" pitchFamily="34" charset="0"/>
                        </a:rPr>
                        <a:t> </a:t>
                      </a:r>
                    </a:p>
                  </a:txBody>
                  <a:tcPr marL="91446" marR="91446" marT="45758" marB="45758"/>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0" kern="1200" baseline="0" dirty="0">
                          <a:solidFill>
                            <a:schemeClr val="tx1"/>
                          </a:solidFill>
                          <a:latin typeface="+mn-lt"/>
                          <a:ea typeface="+mn-ea"/>
                          <a:cs typeface="Arial" pitchFamily="34" charset="0"/>
                        </a:rPr>
                        <a:t>I know the sum of the interior angles of a triangle and a quadrilateral.</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1400" b="0" kern="1200" baseline="0" dirty="0">
                        <a:solidFill>
                          <a:schemeClr val="tx1"/>
                        </a:solidFill>
                        <a:latin typeface="+mn-lt"/>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0" kern="1200" baseline="0" dirty="0">
                          <a:solidFill>
                            <a:schemeClr val="tx1"/>
                          </a:solidFill>
                          <a:latin typeface="+mn-lt"/>
                          <a:ea typeface="+mn-ea"/>
                          <a:cs typeface="Arial" pitchFamily="34" charset="0"/>
                        </a:rPr>
                        <a:t>I can calculate</a:t>
                      </a:r>
                      <a:r>
                        <a:rPr lang="en-GB" sz="1400" b="0" kern="1200" dirty="0">
                          <a:solidFill>
                            <a:schemeClr val="tx1"/>
                          </a:solidFill>
                          <a:latin typeface="+mn-lt"/>
                          <a:ea typeface="+mn-ea"/>
                          <a:cs typeface="Arial" pitchFamily="34" charset="0"/>
                        </a:rPr>
                        <a:t> missing angles in triangles and quadrilaterals</a:t>
                      </a:r>
                      <a:r>
                        <a:rPr lang="en-GB" sz="1400" b="0" dirty="0">
                          <a:latin typeface="+mn-lt"/>
                          <a:cs typeface="Arial"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1400" b="0" dirty="0">
                        <a:latin typeface="+mn-lt"/>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0" dirty="0">
                          <a:latin typeface="+mn-lt"/>
                          <a:cs typeface="Arial" pitchFamily="34" charset="0"/>
                        </a:rPr>
                        <a:t>I can use bearings</a:t>
                      </a:r>
                    </a:p>
                  </a:txBody>
                  <a:tcPr marL="91446" marR="91446" marT="45758" marB="45758"/>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kern="1200" dirty="0">
                          <a:solidFill>
                            <a:schemeClr val="tx1"/>
                          </a:solidFill>
                          <a:effectLst/>
                          <a:latin typeface="+mn-lt"/>
                          <a:ea typeface="+mn-ea"/>
                          <a:cs typeface="Arial" pitchFamily="34" charset="0"/>
                        </a:rPr>
                        <a:t>I can find alternate/corresponding angles, given two parallel lines.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1400" kern="1200" dirty="0">
                        <a:solidFill>
                          <a:schemeClr val="tx1"/>
                        </a:solidFill>
                        <a:effectLst/>
                        <a:latin typeface="+mn-lt"/>
                        <a:ea typeface="+mn-ea"/>
                        <a:cs typeface="Arial" pitchFamily="34" charset="0"/>
                      </a:endParaRPr>
                    </a:p>
                    <a:p>
                      <a:pPr lvl="0">
                        <a:buFont typeface="Arial" pitchFamily="34" charset="0"/>
                        <a:buNone/>
                      </a:pPr>
                      <a:r>
                        <a:rPr lang="en-US" sz="1400" b="0" kern="1400" dirty="0">
                          <a:solidFill>
                            <a:srgbClr val="000000"/>
                          </a:solidFill>
                          <a:latin typeface="+mn-lt"/>
                          <a:ea typeface="+mn-ea"/>
                          <a:cs typeface="Arial" pitchFamily="34" charset="0"/>
                        </a:rPr>
                        <a:t>I</a:t>
                      </a:r>
                      <a:r>
                        <a:rPr lang="en-US" sz="1400" b="0" kern="1400" baseline="0" dirty="0">
                          <a:solidFill>
                            <a:srgbClr val="000000"/>
                          </a:solidFill>
                          <a:latin typeface="+mn-lt"/>
                          <a:ea typeface="+mn-ea"/>
                          <a:cs typeface="Arial" pitchFamily="34" charset="0"/>
                        </a:rPr>
                        <a:t> can c</a:t>
                      </a:r>
                      <a:r>
                        <a:rPr lang="en-US" sz="1400" b="0" kern="1400" dirty="0">
                          <a:solidFill>
                            <a:srgbClr val="000000"/>
                          </a:solidFill>
                          <a:latin typeface="+mn-lt"/>
                          <a:ea typeface="+mn-ea"/>
                          <a:cs typeface="Arial" pitchFamily="34" charset="0"/>
                        </a:rPr>
                        <a:t>alculate the sum of the interior angles of polygons.</a:t>
                      </a:r>
                    </a:p>
                    <a:p>
                      <a:pPr lvl="0">
                        <a:buFont typeface="Arial" pitchFamily="34" charset="0"/>
                        <a:buNone/>
                      </a:pPr>
                      <a:endParaRPr lang="en-US" sz="1400" b="0" kern="1400" dirty="0">
                        <a:solidFill>
                          <a:srgbClr val="000000"/>
                        </a:solidFill>
                        <a:latin typeface="+mn-lt"/>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0" kern="1400" dirty="0">
                          <a:solidFill>
                            <a:srgbClr val="000000"/>
                          </a:solidFill>
                          <a:latin typeface="+mn-lt"/>
                          <a:ea typeface="+mn-ea"/>
                          <a:cs typeface="Arial" pitchFamily="34" charset="0"/>
                        </a:rPr>
                        <a:t>I</a:t>
                      </a:r>
                      <a:r>
                        <a:rPr lang="en-US" sz="1400" b="0" kern="1400" baseline="0" dirty="0">
                          <a:solidFill>
                            <a:srgbClr val="000000"/>
                          </a:solidFill>
                          <a:latin typeface="+mn-lt"/>
                          <a:ea typeface="+mn-ea"/>
                          <a:cs typeface="Arial" pitchFamily="34" charset="0"/>
                        </a:rPr>
                        <a:t> can c</a:t>
                      </a:r>
                      <a:r>
                        <a:rPr lang="en-US" sz="1400" b="0" kern="1400" dirty="0">
                          <a:solidFill>
                            <a:srgbClr val="000000"/>
                          </a:solidFill>
                          <a:latin typeface="+mn-lt"/>
                          <a:ea typeface="+mn-ea"/>
                          <a:cs typeface="Arial" pitchFamily="34" charset="0"/>
                        </a:rPr>
                        <a:t>alculate</a:t>
                      </a:r>
                      <a:r>
                        <a:rPr lang="en-US" sz="1400" b="0" kern="1400" baseline="0" dirty="0">
                          <a:solidFill>
                            <a:srgbClr val="000000"/>
                          </a:solidFill>
                          <a:latin typeface="+mn-lt"/>
                          <a:ea typeface="+mn-ea"/>
                          <a:cs typeface="Arial" pitchFamily="34" charset="0"/>
                        </a:rPr>
                        <a:t> the size of an interior angle of a regular polygon.</a:t>
                      </a:r>
                      <a:r>
                        <a:rPr lang="en-US" sz="1400" b="0" kern="1400" dirty="0">
                          <a:solidFill>
                            <a:srgbClr val="000000"/>
                          </a:solidFill>
                          <a:latin typeface="+mn-lt"/>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400" b="0" kern="1400" dirty="0">
                        <a:solidFill>
                          <a:srgbClr val="000000"/>
                        </a:solidFill>
                        <a:latin typeface="+mn-lt"/>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0" kern="1400" dirty="0">
                          <a:solidFill>
                            <a:srgbClr val="000000"/>
                          </a:solidFill>
                          <a:latin typeface="+mn-lt"/>
                          <a:ea typeface="+mn-ea"/>
                          <a:cs typeface="Arial" pitchFamily="34" charset="0"/>
                        </a:rPr>
                        <a:t>Given the exterior angle of a regular polygon I can calculate</a:t>
                      </a:r>
                      <a:r>
                        <a:rPr lang="en-US" sz="1400" b="0" kern="1400" baseline="0" dirty="0">
                          <a:solidFill>
                            <a:srgbClr val="000000"/>
                          </a:solidFill>
                          <a:latin typeface="+mn-lt"/>
                          <a:ea typeface="+mn-ea"/>
                          <a:cs typeface="Arial" pitchFamily="34" charset="0"/>
                        </a:rPr>
                        <a:t> the number of sides.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dirty="0">
                        <a:latin typeface="+mn-lt"/>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latin typeface="+mn-lt"/>
                          <a:cs typeface="Arial" pitchFamily="34" charset="0"/>
                        </a:rPr>
                        <a:t>I can draw bearings</a:t>
                      </a:r>
                    </a:p>
                  </a:txBody>
                  <a:tcPr marL="91446" marR="91446" marT="45758" marB="45758"/>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0" kern="1400" baseline="0" dirty="0">
                          <a:solidFill>
                            <a:srgbClr val="000000"/>
                          </a:solidFill>
                          <a:latin typeface="+mn-lt"/>
                          <a:ea typeface="+mn-ea"/>
                          <a:cs typeface="Arial" pitchFamily="34" charset="0"/>
                        </a:rPr>
                        <a:t>I can solve multi-step problems involving interior / exterior angles of regular polygons.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400" b="0" kern="1400" baseline="0" dirty="0">
                        <a:solidFill>
                          <a:srgbClr val="000000"/>
                        </a:solidFill>
                        <a:latin typeface="+mn-lt"/>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0" kern="1400" baseline="0" dirty="0">
                          <a:solidFill>
                            <a:srgbClr val="000000"/>
                          </a:solidFill>
                          <a:latin typeface="+mn-lt"/>
                          <a:ea typeface="+mn-ea"/>
                          <a:cs typeface="Arial" pitchFamily="34" charset="0"/>
                        </a:rPr>
                        <a:t>I can do calculations that use bearings</a:t>
                      </a:r>
                      <a:endParaRPr lang="en-US" sz="1400" b="0" kern="1400" dirty="0">
                        <a:solidFill>
                          <a:srgbClr val="000000"/>
                        </a:solidFill>
                        <a:latin typeface="+mn-lt"/>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GB" sz="1400" b="0" dirty="0">
                        <a:latin typeface="+mn-lt"/>
                        <a:cs typeface="Arial" pitchFamily="34" charset="0"/>
                      </a:endParaRPr>
                    </a:p>
                  </a:txBody>
                  <a:tcPr marL="91446" marR="91446" marT="45758" marB="45758"/>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0" dirty="0">
                          <a:latin typeface="+mn-lt"/>
                          <a:cs typeface="Arial" pitchFamily="34" charset="0"/>
                        </a:rPr>
                        <a:t>Find angles in circles using circle theorems</a:t>
                      </a:r>
                    </a:p>
                  </a:txBody>
                  <a:tcPr marL="91446" marR="91446" marT="45758" marB="45758"/>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Cut the questions up and put into envelopes</a:t>
            </a:r>
          </a:p>
        </p:txBody>
      </p:sp>
      <p:sp>
        <p:nvSpPr>
          <p:cNvPr id="3" name="Content Placeholder 2"/>
          <p:cNvSpPr>
            <a:spLocks noGrp="1"/>
          </p:cNvSpPr>
          <p:nvPr>
            <p:ph idx="1"/>
          </p:nvPr>
        </p:nvSpPr>
        <p:spPr/>
        <p:txBody>
          <a:bodyPr/>
          <a:lstStyle/>
          <a:p>
            <a:pPr>
              <a:buNone/>
            </a:pPr>
            <a:r>
              <a:rPr lang="en-GB" dirty="0"/>
              <a:t>Instructions for pupils</a:t>
            </a:r>
          </a:p>
          <a:p>
            <a:r>
              <a:rPr lang="en-GB" dirty="0"/>
              <a:t>Sort your questions into similar types</a:t>
            </a:r>
          </a:p>
          <a:p>
            <a:r>
              <a:rPr lang="en-GB" dirty="0"/>
              <a:t>Now into 'can do' and 'can't do' piles</a:t>
            </a:r>
          </a:p>
          <a:p>
            <a:r>
              <a:rPr lang="en-GB" dirty="0"/>
              <a:t>Try as many as possible</a:t>
            </a:r>
          </a:p>
          <a:p>
            <a:r>
              <a:rPr lang="en-GB" dirty="0"/>
              <a:t>Make a note of the questions you want explained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srcRect/>
          <a:stretch>
            <a:fillRect/>
          </a:stretch>
        </p:blipFill>
        <p:spPr bwMode="auto">
          <a:xfrm rot="16200000">
            <a:off x="4998131" y="1179005"/>
            <a:ext cx="6840760" cy="4427985"/>
          </a:xfrm>
          <a:prstGeom prst="rect">
            <a:avLst/>
          </a:prstGeom>
          <a:noFill/>
          <a:ln w="9525">
            <a:solidFill>
              <a:schemeClr val="accent1"/>
            </a:solidFill>
            <a:miter lim="800000"/>
            <a:headEnd/>
            <a:tailEnd/>
          </a:ln>
        </p:spPr>
      </p:pic>
      <p:pic>
        <p:nvPicPr>
          <p:cNvPr id="3081" name="Picture 9"/>
          <p:cNvPicPr>
            <a:picLocks noChangeAspect="1" noChangeArrowheads="1"/>
          </p:cNvPicPr>
          <p:nvPr/>
        </p:nvPicPr>
        <p:blipFill>
          <a:blip r:embed="rId4" cstate="print"/>
          <a:srcRect l="3500" t="16258" r="18334"/>
          <a:stretch>
            <a:fillRect/>
          </a:stretch>
        </p:blipFill>
        <p:spPr bwMode="auto">
          <a:xfrm>
            <a:off x="1524000" y="3573016"/>
            <a:ext cx="4716016" cy="3284984"/>
          </a:xfrm>
          <a:prstGeom prst="rect">
            <a:avLst/>
          </a:prstGeom>
          <a:noFill/>
          <a:ln w="9525">
            <a:solidFill>
              <a:schemeClr val="accent1"/>
            </a:solidFill>
            <a:miter lim="800000"/>
            <a:headEnd/>
            <a:tailEnd/>
          </a:ln>
        </p:spPr>
      </p:pic>
      <p:pic>
        <p:nvPicPr>
          <p:cNvPr id="3082" name="Picture 10"/>
          <p:cNvPicPr>
            <a:picLocks noChangeAspect="1" noChangeArrowheads="1"/>
          </p:cNvPicPr>
          <p:nvPr/>
        </p:nvPicPr>
        <p:blipFill>
          <a:blip r:embed="rId5" cstate="print"/>
          <a:srcRect/>
          <a:stretch>
            <a:fillRect/>
          </a:stretch>
        </p:blipFill>
        <p:spPr bwMode="auto">
          <a:xfrm>
            <a:off x="1554922" y="-27384"/>
            <a:ext cx="4685094" cy="3600400"/>
          </a:xfrm>
          <a:prstGeom prst="rect">
            <a:avLst/>
          </a:prstGeom>
          <a:noFill/>
          <a:ln w="9525">
            <a:solidFill>
              <a:schemeClr val="accent1"/>
            </a:solid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cstate="print"/>
          <a:srcRect/>
          <a:stretch>
            <a:fillRect/>
          </a:stretch>
        </p:blipFill>
        <p:spPr bwMode="auto">
          <a:xfrm rot="16200000">
            <a:off x="205036" y="1354460"/>
            <a:ext cx="6885384" cy="4176464"/>
          </a:xfrm>
          <a:prstGeom prst="rect">
            <a:avLst/>
          </a:prstGeom>
          <a:noFill/>
          <a:ln w="9525">
            <a:solidFill>
              <a:schemeClr val="accent1"/>
            </a:solidFill>
            <a:miter lim="800000"/>
            <a:headEnd/>
            <a:tailEnd/>
          </a:ln>
        </p:spPr>
      </p:pic>
      <p:pic>
        <p:nvPicPr>
          <p:cNvPr id="3079" name="Picture 7"/>
          <p:cNvPicPr>
            <a:picLocks noChangeAspect="1" noChangeArrowheads="1"/>
          </p:cNvPicPr>
          <p:nvPr/>
        </p:nvPicPr>
        <p:blipFill>
          <a:blip r:embed="rId4" cstate="print"/>
          <a:srcRect/>
          <a:stretch>
            <a:fillRect/>
          </a:stretch>
        </p:blipFill>
        <p:spPr bwMode="auto">
          <a:xfrm>
            <a:off x="5724564" y="2492896"/>
            <a:ext cx="4979949" cy="4351412"/>
          </a:xfrm>
          <a:prstGeom prst="rect">
            <a:avLst/>
          </a:prstGeom>
          <a:noFill/>
          <a:ln w="9525">
            <a:solidFill>
              <a:schemeClr val="accent1"/>
            </a:solidFill>
            <a:miter lim="800000"/>
            <a:headEnd/>
            <a:tailEnd/>
          </a:ln>
        </p:spPr>
      </p:pic>
      <p:pic>
        <p:nvPicPr>
          <p:cNvPr id="3080" name="Picture 8"/>
          <p:cNvPicPr>
            <a:picLocks noChangeAspect="1" noChangeArrowheads="1"/>
          </p:cNvPicPr>
          <p:nvPr/>
        </p:nvPicPr>
        <p:blipFill>
          <a:blip r:embed="rId5" cstate="print"/>
          <a:srcRect/>
          <a:stretch>
            <a:fillRect/>
          </a:stretch>
        </p:blipFill>
        <p:spPr bwMode="auto">
          <a:xfrm>
            <a:off x="5735961" y="-27384"/>
            <a:ext cx="5007193" cy="2780928"/>
          </a:xfrm>
          <a:prstGeom prst="rect">
            <a:avLst/>
          </a:prstGeom>
          <a:noFill/>
          <a:ln w="9525">
            <a:solidFill>
              <a:schemeClr val="accent1"/>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rot="16200000">
            <a:off x="7099548" y="-67444"/>
            <a:ext cx="3501008" cy="3635896"/>
          </a:xfrm>
          <a:prstGeom prst="rect">
            <a:avLst/>
          </a:prstGeom>
          <a:noFill/>
          <a:ln w="9525">
            <a:solidFill>
              <a:schemeClr val="accent1"/>
            </a:solid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1524000" y="-27384"/>
            <a:ext cx="5508104" cy="3509024"/>
          </a:xfrm>
          <a:prstGeom prst="rect">
            <a:avLst/>
          </a:prstGeom>
          <a:noFill/>
          <a:ln w="9525">
            <a:solidFill>
              <a:schemeClr val="accent1"/>
            </a:solidFill>
            <a:miter lim="800000"/>
            <a:headEnd/>
            <a:tailEnd/>
          </a:ln>
        </p:spPr>
      </p:pic>
      <p:pic>
        <p:nvPicPr>
          <p:cNvPr id="1032" name="Picture 8"/>
          <p:cNvPicPr>
            <a:picLocks noChangeAspect="1" noChangeArrowheads="1"/>
          </p:cNvPicPr>
          <p:nvPr/>
        </p:nvPicPr>
        <p:blipFill>
          <a:blip r:embed="rId5" cstate="print"/>
          <a:srcRect/>
          <a:stretch>
            <a:fillRect/>
          </a:stretch>
        </p:blipFill>
        <p:spPr bwMode="auto">
          <a:xfrm>
            <a:off x="7047808" y="3501008"/>
            <a:ext cx="3620193" cy="3356992"/>
          </a:xfrm>
          <a:prstGeom prst="rect">
            <a:avLst/>
          </a:prstGeom>
          <a:noFill/>
          <a:ln w="9525">
            <a:solidFill>
              <a:schemeClr val="accent1"/>
            </a:solidFill>
            <a:miter lim="800000"/>
            <a:headEnd/>
            <a:tailEnd/>
          </a:ln>
        </p:spPr>
      </p:pic>
      <p:grpSp>
        <p:nvGrpSpPr>
          <p:cNvPr id="22" name="Group 21"/>
          <p:cNvGrpSpPr/>
          <p:nvPr/>
        </p:nvGrpSpPr>
        <p:grpSpPr>
          <a:xfrm>
            <a:off x="1524000" y="3501008"/>
            <a:ext cx="5508104" cy="3356992"/>
            <a:chOff x="0" y="4149080"/>
            <a:chExt cx="5580112" cy="2708920"/>
          </a:xfrm>
        </p:grpSpPr>
        <p:grpSp>
          <p:nvGrpSpPr>
            <p:cNvPr id="14" name="Group 13"/>
            <p:cNvGrpSpPr/>
            <p:nvPr/>
          </p:nvGrpSpPr>
          <p:grpSpPr>
            <a:xfrm>
              <a:off x="179512" y="4290789"/>
              <a:ext cx="5248275" cy="2378571"/>
              <a:chOff x="1947863" y="2505075"/>
              <a:chExt cx="5248275" cy="2378571"/>
            </a:xfrm>
          </p:grpSpPr>
          <p:pic>
            <p:nvPicPr>
              <p:cNvPr id="1026" name="Picture 2"/>
              <p:cNvPicPr>
                <a:picLocks noChangeAspect="1" noChangeArrowheads="1"/>
              </p:cNvPicPr>
              <p:nvPr/>
            </p:nvPicPr>
            <p:blipFill>
              <a:blip r:embed="rId6" cstate="print"/>
              <a:srcRect/>
              <a:stretch>
                <a:fillRect/>
              </a:stretch>
            </p:blipFill>
            <p:spPr bwMode="auto">
              <a:xfrm>
                <a:off x="1947863" y="2505075"/>
                <a:ext cx="5248275" cy="1847850"/>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a:stretch>
                <a:fillRect/>
              </a:stretch>
            </p:blipFill>
            <p:spPr bwMode="auto">
              <a:xfrm>
                <a:off x="2123728" y="4293096"/>
                <a:ext cx="3095625" cy="590550"/>
              </a:xfrm>
              <a:prstGeom prst="rect">
                <a:avLst/>
              </a:prstGeom>
              <a:noFill/>
              <a:ln w="9525">
                <a:noFill/>
                <a:miter lim="800000"/>
                <a:headEnd/>
                <a:tailEnd/>
              </a:ln>
            </p:spPr>
          </p:pic>
        </p:grpSp>
        <p:sp>
          <p:nvSpPr>
            <p:cNvPr id="21" name="Rectangle 20"/>
            <p:cNvSpPr/>
            <p:nvPr/>
          </p:nvSpPr>
          <p:spPr>
            <a:xfrm>
              <a:off x="0" y="4149080"/>
              <a:ext cx="5580112" cy="2708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1545" y="476672"/>
            <a:ext cx="7978851" cy="2308324"/>
          </a:xfrm>
          <a:prstGeom prst="rect">
            <a:avLst/>
          </a:prstGeom>
          <a:noFill/>
        </p:spPr>
        <p:txBody>
          <a:bodyPr wrap="none" rtlCol="0">
            <a:spAutoFit/>
          </a:bodyPr>
          <a:lstStyle/>
          <a:p>
            <a:r>
              <a:rPr lang="en-GB" sz="4800" dirty="0"/>
              <a:t>Area, Perimeter and Volume</a:t>
            </a:r>
          </a:p>
          <a:p>
            <a:r>
              <a:rPr lang="en-GB" sz="4800" dirty="0"/>
              <a:t>Year 11 class</a:t>
            </a:r>
          </a:p>
          <a:p>
            <a:r>
              <a:rPr lang="en-GB" sz="4800" dirty="0"/>
              <a:t>Foundation and Higher</a:t>
            </a:r>
          </a:p>
        </p:txBody>
      </p:sp>
    </p:spTree>
    <p:extLst>
      <p:ext uri="{BB962C8B-B14F-4D97-AF65-F5344CB8AC3E}">
        <p14:creationId xmlns:p14="http://schemas.microsoft.com/office/powerpoint/2010/main" val="3958606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9537" y="116632"/>
            <a:ext cx="8445349" cy="6598108"/>
          </a:xfrm>
          <a:prstGeom prst="rect">
            <a:avLst/>
          </a:prstGeom>
        </p:spPr>
      </p:pic>
    </p:spTree>
    <p:extLst>
      <p:ext uri="{BB962C8B-B14F-4D97-AF65-F5344CB8AC3E}">
        <p14:creationId xmlns:p14="http://schemas.microsoft.com/office/powerpoint/2010/main" val="1182268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5521" y="116632"/>
            <a:ext cx="8459527" cy="6741368"/>
          </a:xfrm>
          <a:prstGeom prst="rect">
            <a:avLst/>
          </a:prstGeom>
        </p:spPr>
      </p:pic>
    </p:spTree>
    <p:extLst>
      <p:ext uri="{BB962C8B-B14F-4D97-AF65-F5344CB8AC3E}">
        <p14:creationId xmlns:p14="http://schemas.microsoft.com/office/powerpoint/2010/main" val="1897010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1545" y="476672"/>
            <a:ext cx="6439583" cy="2308324"/>
          </a:xfrm>
          <a:prstGeom prst="rect">
            <a:avLst/>
          </a:prstGeom>
          <a:noFill/>
        </p:spPr>
        <p:txBody>
          <a:bodyPr wrap="none" rtlCol="0">
            <a:spAutoFit/>
          </a:bodyPr>
          <a:lstStyle/>
          <a:p>
            <a:r>
              <a:rPr lang="en-GB" sz="4800" dirty="0"/>
              <a:t>Probability</a:t>
            </a:r>
          </a:p>
          <a:p>
            <a:r>
              <a:rPr lang="en-GB" sz="4800" dirty="0"/>
              <a:t>Year 10 class</a:t>
            </a:r>
          </a:p>
          <a:p>
            <a:r>
              <a:rPr lang="en-GB" sz="4800" dirty="0"/>
              <a:t>Foundation and Higher</a:t>
            </a:r>
          </a:p>
        </p:txBody>
      </p:sp>
    </p:spTree>
    <p:extLst>
      <p:ext uri="{BB962C8B-B14F-4D97-AF65-F5344CB8AC3E}">
        <p14:creationId xmlns:p14="http://schemas.microsoft.com/office/powerpoint/2010/main" val="2434112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9215187" cy="6858000"/>
          </a:xfrm>
          <a:prstGeom prst="rect">
            <a:avLst/>
          </a:prstGeom>
        </p:spPr>
      </p:pic>
    </p:spTree>
    <p:extLst>
      <p:ext uri="{BB962C8B-B14F-4D97-AF65-F5344CB8AC3E}">
        <p14:creationId xmlns:p14="http://schemas.microsoft.com/office/powerpoint/2010/main" val="41221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39512" y="1439056"/>
            <a:ext cx="11112658" cy="3416320"/>
          </a:xfrm>
          <a:prstGeom prst="rect">
            <a:avLst/>
          </a:prstGeom>
          <a:noFill/>
        </p:spPr>
        <p:txBody>
          <a:bodyPr wrap="none" rtlCol="0">
            <a:spAutoFit/>
          </a:bodyPr>
          <a:lstStyle/>
          <a:p>
            <a:pPr algn="ctr"/>
            <a:r>
              <a:rPr lang="en-GB" sz="7200" b="1" dirty="0"/>
              <a:t>Mixed Ability Groups</a:t>
            </a:r>
          </a:p>
          <a:p>
            <a:pPr algn="ctr"/>
            <a:endParaRPr lang="en-GB" sz="7200" b="1" dirty="0"/>
          </a:p>
          <a:p>
            <a:pPr algn="ctr"/>
            <a:r>
              <a:rPr lang="en-GB" sz="7200" b="1" dirty="0"/>
              <a:t>Mixed Attainment Groups</a:t>
            </a:r>
          </a:p>
        </p:txBody>
      </p:sp>
      <p:cxnSp>
        <p:nvCxnSpPr>
          <p:cNvPr id="5" name="Straight Connector 4"/>
          <p:cNvCxnSpPr/>
          <p:nvPr/>
        </p:nvCxnSpPr>
        <p:spPr>
          <a:xfrm flipV="1">
            <a:off x="1259174" y="2128603"/>
            <a:ext cx="10238282" cy="2998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81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1566" y="2767281"/>
            <a:ext cx="7128875" cy="1323439"/>
          </a:xfrm>
          <a:prstGeom prst="rect">
            <a:avLst/>
          </a:prstGeom>
        </p:spPr>
        <p:txBody>
          <a:bodyPr wrap="none">
            <a:spAutoFit/>
          </a:bodyPr>
          <a:lstStyle/>
          <a:p>
            <a:pPr algn="ctr"/>
            <a:r>
              <a:rPr lang="en-GB" sz="8000" dirty="0"/>
              <a:t>GCSE Mysteries</a:t>
            </a:r>
          </a:p>
        </p:txBody>
      </p:sp>
    </p:spTree>
    <p:extLst>
      <p:ext uri="{BB962C8B-B14F-4D97-AF65-F5344CB8AC3E}">
        <p14:creationId xmlns:p14="http://schemas.microsoft.com/office/powerpoint/2010/main" val="3097181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2103" y="-100615"/>
            <a:ext cx="7687810" cy="1323439"/>
          </a:xfrm>
          <a:prstGeom prst="rect">
            <a:avLst/>
          </a:prstGeom>
        </p:spPr>
        <p:txBody>
          <a:bodyPr wrap="none">
            <a:spAutoFit/>
          </a:bodyPr>
          <a:lstStyle/>
          <a:p>
            <a:pPr algn="ctr"/>
            <a:r>
              <a:rPr lang="en-GB" sz="8000" dirty="0" err="1"/>
              <a:t>Ipads</a:t>
            </a:r>
            <a:r>
              <a:rPr lang="en-GB" sz="8000" dirty="0"/>
              <a:t> and Actors</a:t>
            </a:r>
          </a:p>
        </p:txBody>
      </p:sp>
    </p:spTree>
    <p:extLst>
      <p:ext uri="{BB962C8B-B14F-4D97-AF65-F5344CB8AC3E}">
        <p14:creationId xmlns:p14="http://schemas.microsoft.com/office/powerpoint/2010/main" val="3704246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5656" y="920621"/>
            <a:ext cx="7040709" cy="5016758"/>
          </a:xfrm>
          <a:prstGeom prst="rect">
            <a:avLst/>
          </a:prstGeom>
        </p:spPr>
        <p:txBody>
          <a:bodyPr wrap="none">
            <a:spAutoFit/>
          </a:bodyPr>
          <a:lstStyle/>
          <a:p>
            <a:pPr algn="ctr"/>
            <a:r>
              <a:rPr lang="en-GB" sz="8000" dirty="0"/>
              <a:t>Feedback from</a:t>
            </a:r>
          </a:p>
          <a:p>
            <a:pPr algn="ctr"/>
            <a:r>
              <a:rPr lang="en-GB" sz="8000" dirty="0"/>
              <a:t>Learners </a:t>
            </a:r>
          </a:p>
          <a:p>
            <a:pPr algn="ctr"/>
            <a:r>
              <a:rPr lang="en-GB" sz="8000" dirty="0"/>
              <a:t>And</a:t>
            </a:r>
          </a:p>
          <a:p>
            <a:pPr algn="ctr"/>
            <a:r>
              <a:rPr lang="en-GB" sz="8000" dirty="0"/>
              <a:t>Teachers</a:t>
            </a:r>
          </a:p>
        </p:txBody>
      </p:sp>
    </p:spTree>
    <p:extLst>
      <p:ext uri="{BB962C8B-B14F-4D97-AF65-F5344CB8AC3E}">
        <p14:creationId xmlns:p14="http://schemas.microsoft.com/office/powerpoint/2010/main" val="3243483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789797" y="586095"/>
            <a:ext cx="10347895" cy="546993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t>Really liked being in a mixed group, I thought they'd pull out the stupid people and the clever people but we're all treated the same. Never felt stupid in there. </a:t>
            </a:r>
            <a:endParaRPr lang="en-GB" sz="4400" dirty="0"/>
          </a:p>
        </p:txBody>
      </p:sp>
    </p:spTree>
    <p:extLst>
      <p:ext uri="{BB962C8B-B14F-4D97-AF65-F5344CB8AC3E}">
        <p14:creationId xmlns:p14="http://schemas.microsoft.com/office/powerpoint/2010/main" val="34547553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569627" y="507644"/>
            <a:ext cx="8443438" cy="5338520"/>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t>We had no sets. When we had sets I felt like other people were better than me in class because better people had more attention. </a:t>
            </a:r>
          </a:p>
        </p:txBody>
      </p:sp>
    </p:spTree>
    <p:extLst>
      <p:ext uri="{BB962C8B-B14F-4D97-AF65-F5344CB8AC3E}">
        <p14:creationId xmlns:p14="http://schemas.microsoft.com/office/powerpoint/2010/main" val="219997144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254834" y="548093"/>
            <a:ext cx="11137692" cy="5403002"/>
          </a:xfrm>
          <a:prstGeom prst="wedgeRoundRectCallou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Working with people in the B42s helped because we had higher and foundation, </a:t>
            </a:r>
            <a:r>
              <a:rPr lang="en-US" sz="4000" b="1" dirty="0">
                <a:solidFill>
                  <a:srgbClr val="FFFF00"/>
                </a:solidFill>
              </a:rPr>
              <a:t>we showed each other each other's questions. </a:t>
            </a:r>
            <a:r>
              <a:rPr lang="en-US" sz="4000" dirty="0"/>
              <a:t>It surprised me that we were not split into groups by ability. Normally we have sets with lower in one class and higher in another. Mixed sets made the biggest difference to me all year</a:t>
            </a:r>
            <a:endParaRPr lang="en-GB" sz="4000" dirty="0"/>
          </a:p>
        </p:txBody>
      </p:sp>
    </p:spTree>
    <p:extLst>
      <p:ext uri="{BB962C8B-B14F-4D97-AF65-F5344CB8AC3E}">
        <p14:creationId xmlns:p14="http://schemas.microsoft.com/office/powerpoint/2010/main" val="211296768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528034" y="115909"/>
            <a:ext cx="10849500" cy="5610333"/>
          </a:xfrm>
          <a:prstGeom prst="wedgeRoundRect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t>I didn't think I could do maths then I realised that anyone can do maths, so if I practiced I could get better. I realised that anyone could do maths because I heard stories about people going from D to B so I thought I could too. </a:t>
            </a:r>
          </a:p>
        </p:txBody>
      </p:sp>
    </p:spTree>
    <p:extLst>
      <p:ext uri="{BB962C8B-B14F-4D97-AF65-F5344CB8AC3E}">
        <p14:creationId xmlns:p14="http://schemas.microsoft.com/office/powerpoint/2010/main" val="54889688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944380" y="115910"/>
            <a:ext cx="10927830" cy="5595342"/>
          </a:xfrm>
          <a:prstGeom prst="wedgeRoundRect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t> </a:t>
            </a:r>
            <a:r>
              <a:rPr lang="en-US" sz="3600" dirty="0"/>
              <a:t>In year 7,8,9 I was confused most of the time in </a:t>
            </a:r>
            <a:r>
              <a:rPr lang="en-US" sz="3600" dirty="0" err="1"/>
              <a:t>maths</a:t>
            </a:r>
            <a:r>
              <a:rPr lang="en-US" sz="3600" dirty="0"/>
              <a:t>. </a:t>
            </a:r>
            <a:r>
              <a:rPr lang="en-US" sz="3600" b="1" dirty="0">
                <a:solidFill>
                  <a:srgbClr val="FFFF00"/>
                </a:solidFill>
              </a:rPr>
              <a:t>Teaching other people helped me, algebra is my strongest point, so teaching it to other people meant I improved even more. </a:t>
            </a:r>
            <a:r>
              <a:rPr lang="en-US" sz="3600" dirty="0"/>
              <a:t>I used to feel like poo before ( last year), I feel more confident now and I enjoy </a:t>
            </a:r>
            <a:r>
              <a:rPr lang="en-US" sz="3600" dirty="0" err="1"/>
              <a:t>maths</a:t>
            </a:r>
            <a:r>
              <a:rPr lang="en-US" sz="3600" dirty="0"/>
              <a:t>. When I saw work I didn't understand that was a higher grade, I was intrigued. And I found it interesting. </a:t>
            </a:r>
            <a:endParaRPr lang="en-GB" sz="3600" dirty="0"/>
          </a:p>
        </p:txBody>
      </p:sp>
    </p:spTree>
    <p:extLst>
      <p:ext uri="{BB962C8B-B14F-4D97-AF65-F5344CB8AC3E}">
        <p14:creationId xmlns:p14="http://schemas.microsoft.com/office/powerpoint/2010/main" val="185305302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706191" y="179882"/>
            <a:ext cx="10911186" cy="6216626"/>
          </a:xfrm>
          <a:prstGeom prst="wedgeRoundRect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Last year I didn't do </a:t>
            </a:r>
            <a:r>
              <a:rPr lang="en-US" sz="3200" dirty="0" err="1"/>
              <a:t>maths</a:t>
            </a:r>
            <a:r>
              <a:rPr lang="en-US" sz="3200" dirty="0"/>
              <a:t> at all. I went down to set two because I just wasn't very good. I felt crap anyway and moving down a set made me feel even more crap. November... When they sets stopped I wasn't sure about it but by the time November came I felt it was working and I felt better. </a:t>
            </a:r>
            <a:r>
              <a:rPr lang="en-US" sz="3200" b="1" dirty="0">
                <a:solidFill>
                  <a:srgbClr val="FFFF00"/>
                </a:solidFill>
              </a:rPr>
              <a:t>People could teach each other things they didn't know. </a:t>
            </a:r>
            <a:r>
              <a:rPr lang="en-US" sz="3200" dirty="0"/>
              <a:t>We used to do learning journey assessments. </a:t>
            </a:r>
            <a:r>
              <a:rPr lang="en-US" sz="3200" b="1" dirty="0">
                <a:solidFill>
                  <a:srgbClr val="FFFF00"/>
                </a:solidFill>
              </a:rPr>
              <a:t>When I saw work I didn't understand I felt like I would get it one day with my friends help. </a:t>
            </a:r>
            <a:r>
              <a:rPr lang="en-US" sz="3200" dirty="0"/>
              <a:t>I wasn't uncomfortable. </a:t>
            </a:r>
          </a:p>
        </p:txBody>
      </p:sp>
    </p:spTree>
    <p:extLst>
      <p:ext uri="{BB962C8B-B14F-4D97-AF65-F5344CB8AC3E}">
        <p14:creationId xmlns:p14="http://schemas.microsoft.com/office/powerpoint/2010/main" val="25781829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528034" y="115910"/>
            <a:ext cx="11239245" cy="5760234"/>
          </a:xfrm>
          <a:prstGeom prst="wedgeRoundRect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Set 3 last year, looking back I feel I achieved more being in mixed groups, last year people sometimes misbehaved because they didn't get it. </a:t>
            </a:r>
            <a:r>
              <a:rPr lang="en-US" sz="4400" b="1" dirty="0">
                <a:solidFill>
                  <a:srgbClr val="FFFF00"/>
                </a:solidFill>
              </a:rPr>
              <a:t>I had more help off friends of different abilities.</a:t>
            </a:r>
          </a:p>
        </p:txBody>
      </p:sp>
    </p:spTree>
    <p:extLst>
      <p:ext uri="{BB962C8B-B14F-4D97-AF65-F5344CB8AC3E}">
        <p14:creationId xmlns:p14="http://schemas.microsoft.com/office/powerpoint/2010/main" val="94956602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80" y="1604048"/>
            <a:ext cx="11704320" cy="3170099"/>
          </a:xfrm>
          <a:prstGeom prst="rect">
            <a:avLst/>
          </a:prstGeom>
        </p:spPr>
        <p:txBody>
          <a:bodyPr wrap="square">
            <a:spAutoFit/>
          </a:bodyPr>
          <a:lstStyle/>
          <a:p>
            <a:r>
              <a:rPr lang="en-GB" sz="4000" b="1" dirty="0"/>
              <a:t> 0 – set 1 to set x strictly based on test results</a:t>
            </a:r>
          </a:p>
          <a:p>
            <a:endParaRPr lang="en-GB" sz="4000" dirty="0"/>
          </a:p>
          <a:p>
            <a:r>
              <a:rPr lang="en-GB" sz="4000" b="1" dirty="0"/>
              <a:t> 5 – some mixing e.g. in tiers</a:t>
            </a:r>
          </a:p>
          <a:p>
            <a:endParaRPr lang="en-GB" sz="4000" dirty="0"/>
          </a:p>
          <a:p>
            <a:r>
              <a:rPr lang="en-GB" sz="4000" b="1" dirty="0"/>
              <a:t>10 – totally mixed classes (across tiers)</a:t>
            </a:r>
            <a:endParaRPr lang="en-GB" sz="4000" dirty="0"/>
          </a:p>
        </p:txBody>
      </p:sp>
    </p:spTree>
    <p:extLst>
      <p:ext uri="{BB962C8B-B14F-4D97-AF65-F5344CB8AC3E}">
        <p14:creationId xmlns:p14="http://schemas.microsoft.com/office/powerpoint/2010/main" val="1868086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164892" y="115909"/>
            <a:ext cx="11707318" cy="6090019"/>
          </a:xfrm>
          <a:prstGeom prst="wedgeRoundRectCallou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000" dirty="0"/>
              <a:t>Last year I felt bad about maths I felt I'd failed. I was in set 1, I liked maths but we had supply for a while and he was teaching us about algebra and I had no idea what he was doing. I liked being in set one. I'd been in that set since year 8. I didn't think I'd like mixed groups but I did. The pace we went at, everyone could learn. Every now and then we did tests and LJ assessment so I knew my grades. I liked the assessment cards so I knew where I was. </a:t>
            </a:r>
            <a:r>
              <a:rPr lang="en-GB" sz="3000" b="1" dirty="0">
                <a:solidFill>
                  <a:srgbClr val="FFFF00"/>
                </a:solidFill>
              </a:rPr>
              <a:t>Someone with a different ability could help me and I could teach them. Some topics I was better at and other people were better than me at others so we helped each other out. </a:t>
            </a:r>
            <a:r>
              <a:rPr lang="en-GB" sz="3000" dirty="0"/>
              <a:t>At first I thought it would be too simple but it wasn't. I was pushed hard enough. </a:t>
            </a:r>
          </a:p>
        </p:txBody>
      </p:sp>
    </p:spTree>
    <p:extLst>
      <p:ext uri="{BB962C8B-B14F-4D97-AF65-F5344CB8AC3E}">
        <p14:creationId xmlns:p14="http://schemas.microsoft.com/office/powerpoint/2010/main" val="402331269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313913" y="425389"/>
            <a:ext cx="11378415" cy="5330833"/>
          </a:xfrm>
          <a:prstGeom prst="wedgeRoundRectCallou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Mixing groups was fine instead of sets, when you go through school people ask you what set your in, if you say set 3 people will say your stupid and different from other people. For example in set 5 you </a:t>
            </a:r>
            <a:r>
              <a:rPr lang="en-US" sz="3600" dirty="0" err="1"/>
              <a:t>colour</a:t>
            </a:r>
            <a:r>
              <a:rPr lang="en-US" sz="3600" dirty="0"/>
              <a:t> in. Mixed groups are better because you mix with people who are good at </a:t>
            </a:r>
            <a:r>
              <a:rPr lang="en-US" sz="3600" dirty="0" err="1"/>
              <a:t>maths</a:t>
            </a:r>
            <a:r>
              <a:rPr lang="en-US" sz="3600" dirty="0"/>
              <a:t> and not good at </a:t>
            </a:r>
            <a:r>
              <a:rPr lang="en-US" sz="3600" dirty="0" err="1"/>
              <a:t>maths</a:t>
            </a:r>
            <a:r>
              <a:rPr lang="en-US" sz="3600" dirty="0"/>
              <a:t> </a:t>
            </a:r>
            <a:r>
              <a:rPr lang="en-US" sz="3600" b="1" dirty="0">
                <a:solidFill>
                  <a:srgbClr val="FFFF00"/>
                </a:solidFill>
              </a:rPr>
              <a:t>so they can learn off each other. </a:t>
            </a:r>
          </a:p>
        </p:txBody>
      </p:sp>
    </p:spTree>
    <p:extLst>
      <p:ext uri="{BB962C8B-B14F-4D97-AF65-F5344CB8AC3E}">
        <p14:creationId xmlns:p14="http://schemas.microsoft.com/office/powerpoint/2010/main" val="265216796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528034" y="115910"/>
            <a:ext cx="10999402" cy="5760234"/>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Last year I felt rubbish about doing </a:t>
            </a:r>
            <a:r>
              <a:rPr lang="en-US" sz="3600" dirty="0" err="1"/>
              <a:t>maths</a:t>
            </a:r>
            <a:r>
              <a:rPr lang="en-US" sz="3600" dirty="0"/>
              <a:t>. I didn't look forward to it at all. I knew I'd get the lowest score in the class. Set 2. There were brainier people in that class. Mixed classes in year 11 was better because I was with my friends. </a:t>
            </a:r>
            <a:r>
              <a:rPr lang="en-US" sz="3600" b="1" dirty="0">
                <a:solidFill>
                  <a:srgbClr val="FFFF00"/>
                </a:solidFill>
              </a:rPr>
              <a:t>Sometimes my friend would have to show me how to work things out. </a:t>
            </a:r>
            <a:r>
              <a:rPr lang="en-US" sz="3600" dirty="0"/>
              <a:t>You weren't judged on your ability because you could get Cs. </a:t>
            </a:r>
            <a:endParaRPr lang="en-GB" sz="3600" dirty="0"/>
          </a:p>
        </p:txBody>
      </p:sp>
    </p:spTree>
    <p:extLst>
      <p:ext uri="{BB962C8B-B14F-4D97-AF65-F5344CB8AC3E}">
        <p14:creationId xmlns:p14="http://schemas.microsoft.com/office/powerpoint/2010/main" val="135416885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385065" y="553335"/>
            <a:ext cx="11142371" cy="5532672"/>
          </a:xfrm>
          <a:prstGeom prst="wedgeRoundRect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FFFF00"/>
                </a:solidFill>
              </a:rPr>
              <a:t>We helped each other. </a:t>
            </a:r>
            <a:r>
              <a:rPr lang="en-US" sz="3600" dirty="0"/>
              <a:t>I didn't mind doing 8 hours a week. It made me like it a lot more because I understood it. I really liked being in HF (mixed) groups, I felt like I was a teacher sometimes and I was shocked to see how many foundation people could do higher questions I saw their confidence grow. </a:t>
            </a:r>
            <a:r>
              <a:rPr lang="en-US" sz="3600" b="1" dirty="0">
                <a:solidFill>
                  <a:srgbClr val="FFFF00"/>
                </a:solidFill>
              </a:rPr>
              <a:t>I really believe 'to teach is to learn twice', it helped to stick it into my mind.</a:t>
            </a:r>
          </a:p>
        </p:txBody>
      </p:sp>
    </p:spTree>
    <p:extLst>
      <p:ext uri="{BB962C8B-B14F-4D97-AF65-F5344CB8AC3E}">
        <p14:creationId xmlns:p14="http://schemas.microsoft.com/office/powerpoint/2010/main" val="43351925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528034" y="115909"/>
            <a:ext cx="11239245" cy="5805205"/>
          </a:xfrm>
          <a:prstGeom prst="wedgeRoundRect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Last year, set 1, I liked my teacher and being with my friends. I didn't like how some people would race ahead and I didn't know what was going on. This year I liked the mixed groups because I was with different friends. It was easier to get on with the work, in the other class people who raced ahead but couldn't explain how they did it. </a:t>
            </a:r>
            <a:r>
              <a:rPr lang="en-US" sz="3200" b="1" dirty="0">
                <a:solidFill>
                  <a:srgbClr val="FFFF00"/>
                </a:solidFill>
              </a:rPr>
              <a:t>In mixed groups I could help people and I was doing higher, but they could help me too even if they were doing foundation. </a:t>
            </a:r>
            <a:r>
              <a:rPr lang="en-US" sz="3200" dirty="0"/>
              <a:t>I didn't feel I was held back In My work. </a:t>
            </a:r>
          </a:p>
        </p:txBody>
      </p:sp>
    </p:spTree>
    <p:extLst>
      <p:ext uri="{BB962C8B-B14F-4D97-AF65-F5344CB8AC3E}">
        <p14:creationId xmlns:p14="http://schemas.microsoft.com/office/powerpoint/2010/main" val="384684781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528034" y="1738860"/>
            <a:ext cx="11239245" cy="4066346"/>
          </a:xfrm>
          <a:prstGeom prst="wedgeRoundRectCallou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Last year, set 1, the class was taught to the middle. I like the mixed groups because there is always more I can do. </a:t>
            </a:r>
            <a:r>
              <a:rPr lang="en-US" sz="4000" b="1" dirty="0">
                <a:solidFill>
                  <a:srgbClr val="FFFF00"/>
                </a:solidFill>
              </a:rPr>
              <a:t>I can teach my friends and they can teach me. </a:t>
            </a:r>
            <a:r>
              <a:rPr lang="en-US" sz="4000" dirty="0"/>
              <a:t>It works!</a:t>
            </a:r>
          </a:p>
        </p:txBody>
      </p:sp>
    </p:spTree>
    <p:extLst>
      <p:ext uri="{BB962C8B-B14F-4D97-AF65-F5344CB8AC3E}">
        <p14:creationId xmlns:p14="http://schemas.microsoft.com/office/powerpoint/2010/main" val="397163510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2532" y="3644394"/>
            <a:ext cx="7766936" cy="1646302"/>
          </a:xfrm>
        </p:spPr>
        <p:txBody>
          <a:bodyPr/>
          <a:lstStyle/>
          <a:p>
            <a:pPr algn="ctr"/>
            <a:r>
              <a:rPr lang="en-GB" dirty="0"/>
              <a:t>Year 10 &amp;11 classes</a:t>
            </a:r>
            <a:br>
              <a:rPr lang="en-GB" dirty="0"/>
            </a:br>
            <a:r>
              <a:rPr lang="en-GB" dirty="0"/>
              <a:t>Post 16 re-sit students</a:t>
            </a:r>
          </a:p>
        </p:txBody>
      </p:sp>
      <p:sp>
        <p:nvSpPr>
          <p:cNvPr id="4" name="Rectangle 3"/>
          <p:cNvSpPr/>
          <p:nvPr/>
        </p:nvSpPr>
        <p:spPr>
          <a:xfrm>
            <a:off x="470115" y="153476"/>
            <a:ext cx="11251771" cy="2308324"/>
          </a:xfrm>
          <a:prstGeom prst="rect">
            <a:avLst/>
          </a:prstGeom>
        </p:spPr>
        <p:txBody>
          <a:bodyPr wrap="square">
            <a:spAutoFit/>
          </a:bodyPr>
          <a:lstStyle/>
          <a:p>
            <a:pPr algn="ctr"/>
            <a:r>
              <a:rPr lang="en-GB" sz="7200" b="1" dirty="0"/>
              <a:t>Mixed attainment groups for exam classes</a:t>
            </a:r>
          </a:p>
        </p:txBody>
      </p:sp>
    </p:spTree>
    <p:extLst>
      <p:ext uri="{BB962C8B-B14F-4D97-AF65-F5344CB8AC3E}">
        <p14:creationId xmlns:p14="http://schemas.microsoft.com/office/powerpoint/2010/main" val="536652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078" y="735367"/>
            <a:ext cx="11251771" cy="5170646"/>
          </a:xfrm>
          <a:prstGeom prst="rect">
            <a:avLst/>
          </a:prstGeom>
        </p:spPr>
        <p:txBody>
          <a:bodyPr wrap="square">
            <a:spAutoFit/>
          </a:bodyPr>
          <a:lstStyle/>
          <a:p>
            <a:pPr algn="ctr"/>
            <a:r>
              <a:rPr lang="en-GB" sz="6600" dirty="0"/>
              <a:t>Learning Journeys</a:t>
            </a:r>
          </a:p>
          <a:p>
            <a:pPr algn="ctr"/>
            <a:endParaRPr lang="en-GB" sz="6600" dirty="0"/>
          </a:p>
          <a:p>
            <a:pPr algn="ctr"/>
            <a:r>
              <a:rPr lang="en-GB" sz="6600" dirty="0"/>
              <a:t>GCSE Mysteries</a:t>
            </a:r>
          </a:p>
          <a:p>
            <a:pPr algn="ctr"/>
            <a:endParaRPr lang="en-GB" sz="6600" dirty="0"/>
          </a:p>
          <a:p>
            <a:pPr algn="ctr"/>
            <a:r>
              <a:rPr lang="en-GB" sz="6600" dirty="0" err="1"/>
              <a:t>Ipads</a:t>
            </a:r>
            <a:r>
              <a:rPr lang="en-GB" sz="6600" dirty="0"/>
              <a:t> and actors!</a:t>
            </a:r>
          </a:p>
        </p:txBody>
      </p:sp>
    </p:spTree>
    <p:extLst>
      <p:ext uri="{BB962C8B-B14F-4D97-AF65-F5344CB8AC3E}">
        <p14:creationId xmlns:p14="http://schemas.microsoft.com/office/powerpoint/2010/main" val="556033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5095" y="2767281"/>
            <a:ext cx="8481810" cy="1323439"/>
          </a:xfrm>
          <a:prstGeom prst="rect">
            <a:avLst/>
          </a:prstGeom>
        </p:spPr>
        <p:txBody>
          <a:bodyPr wrap="none">
            <a:spAutoFit/>
          </a:bodyPr>
          <a:lstStyle/>
          <a:p>
            <a:pPr algn="ctr"/>
            <a:r>
              <a:rPr lang="en-GB" sz="8000" dirty="0"/>
              <a:t>Learning Journeys</a:t>
            </a:r>
          </a:p>
        </p:txBody>
      </p:sp>
    </p:spTree>
    <p:extLst>
      <p:ext uri="{BB962C8B-B14F-4D97-AF65-F5344CB8AC3E}">
        <p14:creationId xmlns:p14="http://schemas.microsoft.com/office/powerpoint/2010/main" val="129521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GCSE Questions</a:t>
            </a:r>
            <a:br>
              <a:rPr lang="en-GB" dirty="0"/>
            </a:br>
            <a:r>
              <a:rPr lang="en-GB" dirty="0"/>
              <a:t>WJEC</a:t>
            </a:r>
          </a:p>
        </p:txBody>
      </p:sp>
      <p:sp>
        <p:nvSpPr>
          <p:cNvPr id="3" name="Subtitle 2"/>
          <p:cNvSpPr>
            <a:spLocks noGrp="1"/>
          </p:cNvSpPr>
          <p:nvPr>
            <p:ph type="subTitle" idx="1"/>
          </p:nvPr>
        </p:nvSpPr>
        <p:spPr/>
        <p:txBody>
          <a:bodyPr/>
          <a:lstStyle/>
          <a:p>
            <a:r>
              <a:rPr lang="en-GB" dirty="0"/>
              <a:t>Angles</a:t>
            </a:r>
          </a:p>
          <a:p>
            <a:r>
              <a:rPr lang="en-GB" dirty="0"/>
              <a:t>2011 to 2013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188640"/>
            <a:ext cx="8352928" cy="6416017"/>
          </a:xfrm>
          <a:prstGeom prst="rect">
            <a:avLst/>
          </a:prstGeom>
        </p:spPr>
      </p:pic>
    </p:spTree>
    <p:extLst>
      <p:ext uri="{BB962C8B-B14F-4D97-AF65-F5344CB8AC3E}">
        <p14:creationId xmlns:p14="http://schemas.microsoft.com/office/powerpoint/2010/main" val="44501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Teacher notes</a:t>
            </a:r>
          </a:p>
        </p:txBody>
      </p:sp>
      <p:sp>
        <p:nvSpPr>
          <p:cNvPr id="3" name="Content Placeholder 2"/>
          <p:cNvSpPr>
            <a:spLocks noGrp="1"/>
          </p:cNvSpPr>
          <p:nvPr>
            <p:ph idx="1"/>
          </p:nvPr>
        </p:nvSpPr>
        <p:spPr/>
        <p:txBody>
          <a:bodyPr>
            <a:normAutofit fontScale="85000" lnSpcReduction="10000"/>
          </a:bodyPr>
          <a:lstStyle/>
          <a:p>
            <a:r>
              <a:rPr lang="en-GB" dirty="0"/>
              <a:t>The notes for each slide will say which exam papers the questions come from</a:t>
            </a:r>
          </a:p>
          <a:p>
            <a:r>
              <a:rPr lang="en-GB" dirty="0"/>
              <a:t>You can get pupils to sort the cards in various ways:</a:t>
            </a:r>
          </a:p>
          <a:p>
            <a:pPr lvl="1"/>
            <a:r>
              <a:rPr lang="en-GB" dirty="0"/>
              <a:t>RAG</a:t>
            </a:r>
          </a:p>
          <a:p>
            <a:pPr lvl="1"/>
            <a:r>
              <a:rPr lang="en-GB" dirty="0"/>
              <a:t>Can do and can’t do</a:t>
            </a:r>
          </a:p>
          <a:p>
            <a:pPr lvl="1"/>
            <a:r>
              <a:rPr lang="en-GB" dirty="0"/>
              <a:t>Question types</a:t>
            </a:r>
          </a:p>
          <a:p>
            <a:pPr lvl="1"/>
            <a:r>
              <a:rPr lang="en-GB" dirty="0"/>
              <a:t>Line from easy to hard</a:t>
            </a:r>
          </a:p>
          <a:p>
            <a:r>
              <a:rPr lang="en-GB" dirty="0"/>
              <a:t>Think about which questions you would like pupils to try after they have sorted them</a:t>
            </a:r>
          </a:p>
          <a:p>
            <a:r>
              <a:rPr lang="en-GB" dirty="0"/>
              <a:t>Would you like them to help each other?</a:t>
            </a:r>
          </a:p>
          <a:p>
            <a:r>
              <a:rPr lang="en-GB" dirty="0"/>
              <a:t>You might want to link this to the learning journey:</a:t>
            </a:r>
          </a:p>
          <a:p>
            <a:pPr lvl="1"/>
            <a:r>
              <a:rPr lang="en-GB" dirty="0"/>
              <a:t>Get pupils to decide which grade each question is</a:t>
            </a:r>
          </a:p>
          <a:p>
            <a:pPr lvl="1"/>
            <a:r>
              <a:rPr lang="en-GB" dirty="0"/>
              <a:t>Pupils to self assess themselves after doing some questions and looking at the Learning journey</a:t>
            </a:r>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742</TotalTime>
  <Words>1453</Words>
  <Application>Microsoft Office PowerPoint</Application>
  <PresentationFormat>Widescreen</PresentationFormat>
  <Paragraphs>122</Paragraphs>
  <Slides>35</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Trebuchet MS</vt:lpstr>
      <vt:lpstr>Wingdings 3</vt:lpstr>
      <vt:lpstr>Facet</vt:lpstr>
      <vt:lpstr>1_Facet</vt:lpstr>
      <vt:lpstr>Zebedee Friedman</vt:lpstr>
      <vt:lpstr>PowerPoint Presentation</vt:lpstr>
      <vt:lpstr>PowerPoint Presentation</vt:lpstr>
      <vt:lpstr>Year 10 &amp;11 classes Post 16 re-sit students</vt:lpstr>
      <vt:lpstr>PowerPoint Presentation</vt:lpstr>
      <vt:lpstr>PowerPoint Presentation</vt:lpstr>
      <vt:lpstr>GCSE Questions WJEC</vt:lpstr>
      <vt:lpstr>PowerPoint Presentation</vt:lpstr>
      <vt:lpstr>Teacher notes</vt:lpstr>
      <vt:lpstr>PowerPoint Presentation</vt:lpstr>
      <vt:lpstr>Cut the questions up and put into envelopes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Glyn Derw and Michaelston Federation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11 pupils</dc:title>
  <dc:creator>Zeb Friedman</dc:creator>
  <cp:lastModifiedBy>Helen Hindle</cp:lastModifiedBy>
  <cp:revision>105</cp:revision>
  <cp:lastPrinted>2015-07-01T10:27:06Z</cp:lastPrinted>
  <dcterms:created xsi:type="dcterms:W3CDTF">2015-06-29T19:26:36Z</dcterms:created>
  <dcterms:modified xsi:type="dcterms:W3CDTF">2017-02-01T08:31:48Z</dcterms:modified>
</cp:coreProperties>
</file>