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1"/>
  </p:notesMasterIdLst>
  <p:sldIdLst>
    <p:sldId id="257" r:id="rId2"/>
    <p:sldId id="261" r:id="rId3"/>
    <p:sldId id="274" r:id="rId4"/>
    <p:sldId id="275" r:id="rId5"/>
    <p:sldId id="276" r:id="rId6"/>
    <p:sldId id="277" r:id="rId7"/>
    <p:sldId id="263" r:id="rId8"/>
    <p:sldId id="262" r:id="rId9"/>
    <p:sldId id="265" r:id="rId10"/>
    <p:sldId id="264" r:id="rId11"/>
    <p:sldId id="271" r:id="rId12"/>
    <p:sldId id="266" r:id="rId13"/>
    <p:sldId id="268" r:id="rId14"/>
    <p:sldId id="267" r:id="rId15"/>
    <p:sldId id="269" r:id="rId16"/>
    <p:sldId id="270" r:id="rId17"/>
    <p:sldId id="272" r:id="rId18"/>
    <p:sldId id="27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233"/>
    <a:srgbClr val="FCF7F1"/>
    <a:srgbClr val="344529"/>
    <a:srgbClr val="2B3922"/>
    <a:srgbClr val="2E3722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4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AAEAE-611A-4A06-9080-17ADE953DDFD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2CD6E-9D0B-44C0-A1D3-C70CF2C43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6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transferable skills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02CD6E-9D0B-44C0-A1D3-C70CF2C430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1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02CD6E-9D0B-44C0-A1D3-C70CF2C430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1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4682063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spc="6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485546"/>
          </a:xfrm>
        </p:spPr>
        <p:txBody>
          <a:bodyPr/>
          <a:lstStyle>
            <a:lvl1pPr algn="ctr">
              <a:defRPr sz="97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221826" y="5177408"/>
            <a:ext cx="429772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177408"/>
            <a:ext cx="1466985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67" y="2275166"/>
            <a:ext cx="6700266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51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867" y="4682062"/>
            <a:ext cx="670483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1975247" algn="l"/>
              </a:tabLst>
              <a:defRPr sz="135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9070" y="1344503"/>
            <a:ext cx="1165860" cy="498781"/>
          </a:xfrm>
        </p:spPr>
        <p:txBody>
          <a:bodyPr/>
          <a:lstStyle>
            <a:lvl1pPr algn="ctr">
              <a:defRPr lang="en-US" sz="97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1868" y="5177408"/>
            <a:ext cx="424510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9" y="5177408"/>
            <a:ext cx="1468754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4975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103120"/>
            <a:ext cx="34975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425" b="1" i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92473"/>
            <a:ext cx="3497580" cy="316382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4034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425" b="1">
                <a:solidFill>
                  <a:schemeClr val="tx1"/>
                </a:solidFill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4034" y="2792472"/>
            <a:ext cx="3497580" cy="3164509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3651" y="607392"/>
            <a:ext cx="2371472" cy="164592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143500" cy="5334000"/>
          </a:xfrm>
        </p:spPr>
        <p:txBody>
          <a:bodyPr/>
          <a:lstStyle>
            <a:lvl1pPr>
              <a:defRPr sz="1425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3651" y="2336800"/>
            <a:ext cx="2371472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91000" y="6035040"/>
            <a:ext cx="146685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14351" y="6035040"/>
            <a:ext cx="3438525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7547" y="6035040"/>
            <a:ext cx="917576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50" y="237744"/>
            <a:ext cx="577215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6753" y="6035040"/>
            <a:ext cx="1553972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9486" y="6035040"/>
            <a:ext cx="3441002" cy="365760"/>
          </a:xfrm>
        </p:spPr>
        <p:txBody>
          <a:bodyPr/>
          <a:lstStyle>
            <a:lvl1pPr marL="0" algn="r" defTabSz="685800" rtl="0" eaLnBrk="1" latinLnBrk="0" hangingPunct="1">
              <a:defRPr lang="en-US" sz="75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035040"/>
            <a:ext cx="918972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7" y="603504"/>
            <a:ext cx="2358581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937" y="2386584"/>
            <a:ext cx="2358581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78892" y="374904"/>
            <a:ext cx="8586216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2596" y="6035040"/>
            <a:ext cx="2169784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035040"/>
            <a:ext cx="43624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035040"/>
            <a:ext cx="6286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1301" y="2213649"/>
            <a:ext cx="4089395" cy="243070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5758" y="2338578"/>
            <a:ext cx="3840480" cy="2180844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5345" y="2623844"/>
            <a:ext cx="3581306" cy="1223180"/>
          </a:xfrm>
        </p:spPr>
        <p:txBody>
          <a:bodyPr>
            <a:normAutofit fontScale="90000"/>
          </a:bodyPr>
          <a:lstStyle/>
          <a:p>
            <a:r>
              <a:rPr lang="en-US" sz="3300" dirty="0">
                <a:solidFill>
                  <a:schemeClr val="tx1"/>
                </a:solidFill>
              </a:rPr>
              <a:t>Mixed attainment at ks4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5345" y="3854241"/>
            <a:ext cx="3581306" cy="419742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r>
              <a:rPr lang="en-US" dirty="0">
                <a:solidFill>
                  <a:schemeClr val="tx1"/>
                </a:solidFill>
              </a:rPr>
              <a:t>Abdulkadir Mohamed &amp; Tolga Demir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591402"/>
          </a:xfrm>
        </p:spPr>
        <p:txBody>
          <a:bodyPr/>
          <a:lstStyle/>
          <a:p>
            <a:r>
              <a:rPr lang="en-GB" u="sng" dirty="0"/>
              <a:t>The start of the lesson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FD74AC-1320-4CF1-AD2D-3DF850734D27}"/>
              </a:ext>
            </a:extLst>
          </p:cNvPr>
          <p:cNvCxnSpPr>
            <a:cxnSpLocks/>
          </p:cNvCxnSpPr>
          <p:nvPr/>
        </p:nvCxnSpPr>
        <p:spPr>
          <a:xfrm>
            <a:off x="4607510" y="2193540"/>
            <a:ext cx="0" cy="4170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C99273-6CDA-45C1-A1D7-8B9B67F1B558}"/>
              </a:ext>
            </a:extLst>
          </p:cNvPr>
          <p:cNvSpPr txBox="1">
            <a:spLocks/>
          </p:cNvSpPr>
          <p:nvPr/>
        </p:nvSpPr>
        <p:spPr>
          <a:xfrm>
            <a:off x="800100" y="2034498"/>
            <a:ext cx="3471173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0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5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0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5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sz="1400" b="1" i="1" u="sng" dirty="0"/>
              <a:t>Open do </a:t>
            </a:r>
            <a:r>
              <a:rPr lang="en-GB" sz="1400" b="1" i="1" u="sng" dirty="0" err="1"/>
              <a:t>nows</a:t>
            </a:r>
            <a:endParaRPr lang="en-GB" sz="1400" b="1" i="1" u="sng" dirty="0"/>
          </a:p>
          <a:p>
            <a:pPr marL="0" indent="0" algn="ctr">
              <a:buFont typeface="Garamond" pitchFamily="18" charset="0"/>
              <a:buNone/>
            </a:pPr>
            <a:endParaRPr lang="en-GB" dirty="0"/>
          </a:p>
          <a:p>
            <a:r>
              <a:rPr lang="en-GB" dirty="0"/>
              <a:t>The task should lead to generating discussions with new learning</a:t>
            </a:r>
          </a:p>
          <a:p>
            <a:endParaRPr lang="en-GB" dirty="0"/>
          </a:p>
          <a:p>
            <a:r>
              <a:rPr lang="en-GB" dirty="0"/>
              <a:t>The task should be accessible by all. If you’re struggling with this, simply adding “ask a question or make a comment” to a standard question can make it an open task.</a:t>
            </a:r>
          </a:p>
          <a:p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97FE16-B5F2-42D4-9D1B-E378CD8B35BF}"/>
              </a:ext>
            </a:extLst>
          </p:cNvPr>
          <p:cNvSpPr txBox="1">
            <a:spLocks/>
          </p:cNvSpPr>
          <p:nvPr/>
        </p:nvSpPr>
        <p:spPr>
          <a:xfrm>
            <a:off x="4998128" y="2034498"/>
            <a:ext cx="3416793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3716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0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5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0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500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sz="1400" b="1" i="1" u="sng" dirty="0"/>
              <a:t>Mixed questions do </a:t>
            </a:r>
            <a:r>
              <a:rPr lang="en-GB" sz="1400" b="1" i="1" u="sng" dirty="0" err="1"/>
              <a:t>nows</a:t>
            </a:r>
            <a:endParaRPr lang="en-GB" sz="1400" b="1" i="1" u="sng" dirty="0"/>
          </a:p>
          <a:p>
            <a:pPr marL="0" indent="0">
              <a:buFont typeface="Garamond" pitchFamily="18" charset="0"/>
              <a:buNone/>
            </a:pPr>
            <a:endParaRPr lang="en-GB" dirty="0"/>
          </a:p>
          <a:p>
            <a:r>
              <a:rPr lang="en-GB" dirty="0"/>
              <a:t>Ensure the questions are differentiated (usually with increasing difficulty)</a:t>
            </a:r>
          </a:p>
          <a:p>
            <a:endParaRPr lang="en-GB" dirty="0"/>
          </a:p>
          <a:p>
            <a:r>
              <a:rPr lang="en-GB" dirty="0"/>
              <a:t>You should include a question on the topic you’re planning to deliver.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D3E616B-8275-4BB9-A6CE-5CCEBED8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833" y="1418067"/>
            <a:ext cx="8342791" cy="339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000" dirty="0"/>
              <a:t>We have found the following two types of do now's (starters) are most effective.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8510F5-0397-4D23-8E7C-B003DF1B3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42" y="4194396"/>
            <a:ext cx="3824051" cy="2643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40FFF6-EC63-4F5A-B53F-EDAF9BF5A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798" y="3815105"/>
            <a:ext cx="3928360" cy="30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8D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D362-316C-4E75-94EC-38DE62C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23124"/>
            <a:ext cx="7543800" cy="964264"/>
          </a:xfrm>
        </p:spPr>
        <p:txBody>
          <a:bodyPr/>
          <a:lstStyle/>
          <a:p>
            <a:r>
              <a:rPr lang="en-GB" b="1" dirty="0"/>
              <a:t>Create your own do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3CD5-5740-4767-937A-B6805F4D6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2103120"/>
            <a:ext cx="8930935" cy="3849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800" dirty="0"/>
              <a:t>Think about a lesson you recently delivered or are planning to deliver soon.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Spend a few minutes creating an open or mixed question do now for this lesson.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Use the sheet of paper provided for you to write the question or questions you will use.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Ensure it is able to lead to the learning outcome of the lesson.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If creating an open task, detail what range of responses you can expect to see.</a:t>
            </a:r>
          </a:p>
        </p:txBody>
      </p:sp>
    </p:spTree>
    <p:extLst>
      <p:ext uri="{BB962C8B-B14F-4D97-AF65-F5344CB8AC3E}">
        <p14:creationId xmlns:p14="http://schemas.microsoft.com/office/powerpoint/2010/main" val="47417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591402"/>
          </a:xfrm>
        </p:spPr>
        <p:txBody>
          <a:bodyPr/>
          <a:lstStyle/>
          <a:p>
            <a:r>
              <a:rPr lang="en-GB" u="sng" dirty="0"/>
              <a:t>Teacher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7518-16F0-4F62-B6FE-8C0ECD43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504187"/>
            <a:ext cx="7543800" cy="4541505"/>
          </a:xfrm>
        </p:spPr>
        <p:txBody>
          <a:bodyPr>
            <a:normAutofit/>
          </a:bodyPr>
          <a:lstStyle/>
          <a:p>
            <a:r>
              <a:rPr lang="en-GB" sz="1650" dirty="0"/>
              <a:t>Have high expectations of everyone in the class. </a:t>
            </a:r>
          </a:p>
          <a:p>
            <a:endParaRPr lang="en-GB" sz="1650" dirty="0"/>
          </a:p>
          <a:p>
            <a:r>
              <a:rPr lang="en-GB" sz="1650" dirty="0"/>
              <a:t>Do not disregard Foundation students when teaching higher content. Even if the content is not included in the Foundation GCSE, the skills learnt will be useful.</a:t>
            </a:r>
          </a:p>
          <a:p>
            <a:endParaRPr lang="en-GB" sz="1650" dirty="0"/>
          </a:p>
          <a:p>
            <a:r>
              <a:rPr lang="en-GB" sz="1650" dirty="0"/>
              <a:t>Plan your questioning. </a:t>
            </a:r>
          </a:p>
          <a:p>
            <a:endParaRPr lang="en-GB" sz="1650" dirty="0"/>
          </a:p>
          <a:p>
            <a:r>
              <a:rPr lang="en-GB" sz="1650" dirty="0"/>
              <a:t>Allow higher attaining students who show a good understanding of the topic you are delivering to start the work straight away</a:t>
            </a:r>
          </a:p>
          <a:p>
            <a:endParaRPr lang="en-GB" sz="1650" dirty="0"/>
          </a:p>
          <a:p>
            <a:endParaRPr lang="en-GB" sz="1650" dirty="0"/>
          </a:p>
        </p:txBody>
      </p:sp>
    </p:spTree>
    <p:extLst>
      <p:ext uri="{BB962C8B-B14F-4D97-AF65-F5344CB8AC3E}">
        <p14:creationId xmlns:p14="http://schemas.microsoft.com/office/powerpoint/2010/main" val="10551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591402"/>
          </a:xfrm>
        </p:spPr>
        <p:txBody>
          <a:bodyPr/>
          <a:lstStyle/>
          <a:p>
            <a:r>
              <a:rPr lang="en-GB" u="sng" dirty="0"/>
              <a:t>Resources for independent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7518-16F0-4F62-B6FE-8C0ECD43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482571"/>
            <a:ext cx="7543800" cy="4470173"/>
          </a:xfrm>
        </p:spPr>
        <p:txBody>
          <a:bodyPr>
            <a:normAutofit/>
          </a:bodyPr>
          <a:lstStyle/>
          <a:p>
            <a:r>
              <a:rPr lang="en-GB" sz="1600" dirty="0"/>
              <a:t>Have differentiated tasks ready that are suitable for all abilities in your class.</a:t>
            </a:r>
          </a:p>
          <a:p>
            <a:endParaRPr lang="en-GB" sz="1600" dirty="0"/>
          </a:p>
          <a:p>
            <a:r>
              <a:rPr lang="en-GB" sz="1600" dirty="0"/>
              <a:t>All the tasks do not have to relate to the exact topic you are teaching that lesson, e.g. If you’re delivering a lesson on frequency polygons and you have students who fully understand this topic. Have other tasks ready on pie charts or scatter graphs.</a:t>
            </a:r>
          </a:p>
          <a:p>
            <a:endParaRPr lang="en-GB" sz="1600" dirty="0"/>
          </a:p>
          <a:p>
            <a:r>
              <a:rPr lang="en-GB" sz="1600" dirty="0"/>
              <a:t>Promote independence and challenging oneself. </a:t>
            </a:r>
          </a:p>
          <a:p>
            <a:pPr lvl="1"/>
            <a:r>
              <a:rPr lang="en-GB" sz="1450" dirty="0"/>
              <a:t>Students should be aware of how to choose a suitable task. </a:t>
            </a:r>
          </a:p>
          <a:p>
            <a:pPr lvl="1"/>
            <a:r>
              <a:rPr lang="en-GB" sz="1450" dirty="0"/>
              <a:t>A lower attaining student should not just choose the easiest task. </a:t>
            </a:r>
          </a:p>
          <a:p>
            <a:pPr lvl="1"/>
            <a:r>
              <a:rPr lang="en-GB" sz="1450" dirty="0"/>
              <a:t>Guide students to understand the correct level of challenge to work on.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8336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41" y="147806"/>
            <a:ext cx="7543800" cy="591402"/>
          </a:xfrm>
        </p:spPr>
        <p:txBody>
          <a:bodyPr/>
          <a:lstStyle/>
          <a:p>
            <a:r>
              <a:rPr lang="en-GB" u="sng"/>
              <a:t>Progress Maps &amp; Resources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7518-16F0-4F62-B6FE-8C0ECD43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9C0C30-BDB2-4DD4-BA21-21E657694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08" y="787229"/>
            <a:ext cx="7873383" cy="592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0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41" y="147806"/>
            <a:ext cx="7543800" cy="591402"/>
          </a:xfrm>
        </p:spPr>
        <p:txBody>
          <a:bodyPr/>
          <a:lstStyle/>
          <a:p>
            <a:r>
              <a:rPr lang="en-GB" u="sng"/>
              <a:t>Progress Maps &amp; Resources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7518-16F0-4F62-B6FE-8C0ECD43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615AFD-BB56-4C26-8ADD-069AC1A1E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82" y="694618"/>
            <a:ext cx="8096435" cy="601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8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C255-068B-4209-8CE8-8D72A436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41" y="147806"/>
            <a:ext cx="7543800" cy="591402"/>
          </a:xfrm>
        </p:spPr>
        <p:txBody>
          <a:bodyPr/>
          <a:lstStyle/>
          <a:p>
            <a:r>
              <a:rPr lang="en-GB" u="sng"/>
              <a:t>Progress Maps &amp; Resources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7518-16F0-4F62-B6FE-8C0ECD43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4E3AE3-7070-4E11-8C55-B63463DB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2" y="739208"/>
            <a:ext cx="8138515" cy="61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8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B5F6-680D-4F90-A11D-E15D7D81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! WARNING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6EE7-26CB-4956-9028-BE29F003C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47509"/>
            <a:ext cx="7543800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Do not dive head first into KS4 mixed attainment</a:t>
            </a:r>
          </a:p>
        </p:txBody>
      </p:sp>
    </p:spTree>
    <p:extLst>
      <p:ext uri="{BB962C8B-B14F-4D97-AF65-F5344CB8AC3E}">
        <p14:creationId xmlns:p14="http://schemas.microsoft.com/office/powerpoint/2010/main" val="100949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B5F6-680D-4F90-A11D-E15D7D81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6EE7-26CB-4956-9028-BE29F003C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65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1301" y="2213649"/>
            <a:ext cx="4089395" cy="243070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5758" y="2338578"/>
            <a:ext cx="3840480" cy="2180844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5345" y="2623844"/>
            <a:ext cx="3581306" cy="1223180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</a:rPr>
              <a:t>Thank you for attending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5345" y="3854241"/>
            <a:ext cx="3581306" cy="419742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r>
              <a:rPr lang="en-US" dirty="0">
                <a:solidFill>
                  <a:schemeClr val="tx1"/>
                </a:solidFill>
              </a:rPr>
              <a:t>Abdulkadir Mohamed &amp; Tolga Demir</a:t>
            </a:r>
          </a:p>
        </p:txBody>
      </p:sp>
    </p:spTree>
    <p:extLst>
      <p:ext uri="{BB962C8B-B14F-4D97-AF65-F5344CB8AC3E}">
        <p14:creationId xmlns:p14="http://schemas.microsoft.com/office/powerpoint/2010/main" val="3853059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651F-8DBF-4F2B-A7E6-722F4D66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2C51235-E125-4593-A038-BAF11AA2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A28DC38-CFD0-4E32-A3E3-A3AC8F81C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1" y="449888"/>
            <a:ext cx="8431023" cy="596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39F996B-DA4F-44C6-8A2E-DAF6865CDA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" t="20007" r="48875" b="41256"/>
          <a:stretch/>
        </p:blipFill>
        <p:spPr bwMode="auto">
          <a:xfrm>
            <a:off x="2553128" y="2273157"/>
            <a:ext cx="4037744" cy="231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99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FE8FBCF-D2C1-4586-9D77-7352F548C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3" t="20053" r="1636" b="41024"/>
          <a:stretch/>
        </p:blipFill>
        <p:spPr bwMode="auto">
          <a:xfrm>
            <a:off x="2659117" y="2267606"/>
            <a:ext cx="4035973" cy="23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64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D3B7A54-E04E-4F65-BCE9-D6831F711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" t="57761" r="48875" b="3140"/>
          <a:stretch/>
        </p:blipFill>
        <p:spPr bwMode="auto">
          <a:xfrm>
            <a:off x="2553128" y="2262352"/>
            <a:ext cx="4037744" cy="233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39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0803E6F-7FA7-4119-BACE-FB4C58AA4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4" t="57667" r="1534" b="3252"/>
          <a:stretch/>
        </p:blipFill>
        <p:spPr bwMode="auto">
          <a:xfrm>
            <a:off x="2547991" y="2262883"/>
            <a:ext cx="4048018" cy="23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80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5157-513E-4B9A-B999-66514F51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822222"/>
          </a:xfrm>
        </p:spPr>
        <p:txBody>
          <a:bodyPr/>
          <a:lstStyle/>
          <a:p>
            <a:r>
              <a:rPr lang="en-GB" b="1" u="sng" dirty="0"/>
              <a:t>Advantages of mixed attainment at KS4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DC254-AF75-44A9-9A52-303B4F1B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27913"/>
            <a:ext cx="7543800" cy="3849624"/>
          </a:xfrm>
        </p:spPr>
        <p:txBody>
          <a:bodyPr>
            <a:normAutofit/>
          </a:bodyPr>
          <a:lstStyle/>
          <a:p>
            <a:r>
              <a:rPr lang="en-GB" sz="1800" dirty="0"/>
              <a:t>Ensures higher students are fully confident with foundation knowledge and skills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Foundation students are given opportunities to work on higher material</a:t>
            </a:r>
          </a:p>
          <a:p>
            <a:endParaRPr lang="en-GB" sz="1800" dirty="0"/>
          </a:p>
          <a:p>
            <a:r>
              <a:rPr lang="en-GB" sz="1800" dirty="0"/>
              <a:t>Students are more independent with their learning</a:t>
            </a:r>
          </a:p>
          <a:p>
            <a:endParaRPr lang="en-GB" sz="1800" dirty="0"/>
          </a:p>
          <a:p>
            <a:r>
              <a:rPr lang="en-GB" sz="1800" b="1" dirty="0"/>
              <a:t>Students are better prepared if their tier is changed (both ways)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3804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C7B-0832-4A9E-872A-5D34FD29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2" y="642593"/>
            <a:ext cx="7855628" cy="5447813"/>
          </a:xfrm>
        </p:spPr>
        <p:txBody>
          <a:bodyPr>
            <a:normAutofit/>
          </a:bodyPr>
          <a:lstStyle/>
          <a:p>
            <a:r>
              <a:rPr lang="en-GB" sz="4800" dirty="0"/>
              <a:t>How do you deliver lessons on topics that are only on the foundation or higher syllabus? </a:t>
            </a:r>
          </a:p>
        </p:txBody>
      </p:sp>
    </p:spTree>
    <p:extLst>
      <p:ext uri="{BB962C8B-B14F-4D97-AF65-F5344CB8AC3E}">
        <p14:creationId xmlns:p14="http://schemas.microsoft.com/office/powerpoint/2010/main" val="345690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F651-6F88-4091-A072-33295542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/>
              <a:t>Three Crucial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69A87-F0BB-4C31-8F9A-86F0F8A7A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start of the lesson</a:t>
            </a:r>
          </a:p>
          <a:p>
            <a:endParaRPr lang="en-GB" sz="2000" dirty="0"/>
          </a:p>
          <a:p>
            <a:r>
              <a:rPr lang="en-GB" sz="2000" dirty="0"/>
              <a:t>Teacher explanation phase</a:t>
            </a:r>
          </a:p>
          <a:p>
            <a:endParaRPr lang="en-GB" sz="2000" dirty="0"/>
          </a:p>
          <a:p>
            <a:r>
              <a:rPr lang="en-GB" sz="2000" dirty="0"/>
              <a:t>Resources for independent student work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5068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490</Words>
  <Application>Microsoft Office PowerPoint</Application>
  <PresentationFormat>On-screen Show (4:3)</PresentationFormat>
  <Paragraphs>68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Garamond</vt:lpstr>
      <vt:lpstr>SavonVTI</vt:lpstr>
      <vt:lpstr>Mixed attainment at ks4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mixed attainment at KS4</vt:lpstr>
      <vt:lpstr>How do you deliver lessons on topics that are only on the foundation or higher syllabus? </vt:lpstr>
      <vt:lpstr>Three Crucial Areas</vt:lpstr>
      <vt:lpstr>The start of the lesson</vt:lpstr>
      <vt:lpstr>Create your own do now</vt:lpstr>
      <vt:lpstr>Teacher explanations</vt:lpstr>
      <vt:lpstr>Resources for independent work</vt:lpstr>
      <vt:lpstr>Progress Maps &amp; Resources</vt:lpstr>
      <vt:lpstr>Progress Maps &amp; Resources</vt:lpstr>
      <vt:lpstr>Progress Maps &amp; Resources</vt:lpstr>
      <vt:lpstr>! WARNING !</vt:lpstr>
      <vt:lpstr>ANY QUESTIONS?</vt:lpstr>
      <vt:lpstr>Thank you for attending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2022-06-14T13:16:21Z</dcterms:created>
  <dcterms:modified xsi:type="dcterms:W3CDTF">2022-07-03T10:43:01Z</dcterms:modified>
</cp:coreProperties>
</file>