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5" r:id="rId5"/>
    <p:sldId id="259" r:id="rId6"/>
    <p:sldId id="260" r:id="rId7"/>
    <p:sldId id="270" r:id="rId8"/>
    <p:sldId id="261" r:id="rId9"/>
    <p:sldId id="266" r:id="rId10"/>
    <p:sldId id="267" r:id="rId11"/>
    <p:sldId id="269" r:id="rId12"/>
    <p:sldId id="26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437796-E753-4230-8515-EC912CF8F6F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B5A6B-BBDB-4E39-A424-6EA4C28CBC0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7796-E753-4230-8515-EC912CF8F6F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5A6B-BBDB-4E39-A424-6EA4C28CBC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7796-E753-4230-8515-EC912CF8F6F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DB5A6B-BBDB-4E39-A424-6EA4C28CBC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7796-E753-4230-8515-EC912CF8F6F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5A6B-BBDB-4E39-A424-6EA4C28CBC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437796-E753-4230-8515-EC912CF8F6F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DB5A6B-BBDB-4E39-A424-6EA4C28CBC0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7796-E753-4230-8515-EC912CF8F6F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5A6B-BBDB-4E39-A424-6EA4C28CBC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7796-E753-4230-8515-EC912CF8F6F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5A6B-BBDB-4E39-A424-6EA4C28CBC0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7796-E753-4230-8515-EC912CF8F6F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5A6B-BBDB-4E39-A424-6EA4C28CBC0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7796-E753-4230-8515-EC912CF8F6F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5A6B-BBDB-4E39-A424-6EA4C28CBC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7796-E753-4230-8515-EC912CF8F6F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B5A6B-BBDB-4E39-A424-6EA4C28CBC0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7796-E753-4230-8515-EC912CF8F6F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5A6B-BBDB-4E39-A424-6EA4C28CBC0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437796-E753-4230-8515-EC912CF8F6FC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EDB5A6B-BBDB-4E39-A424-6EA4C28CBC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ladstonesmithk@langdonpark.or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mailto:mcgarrp@langdonpark.or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4.gif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6098232" cy="3384376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Kate Gladstone-Smith and Paul </a:t>
            </a:r>
            <a:r>
              <a:rPr lang="en-GB" dirty="0" err="1">
                <a:latin typeface="Century Gothic" panose="020B0502020202020204" pitchFamily="34" charset="0"/>
              </a:rPr>
              <a:t>McGarr</a:t>
            </a: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Joint Heads of Faculty</a:t>
            </a:r>
          </a:p>
          <a:p>
            <a:r>
              <a:rPr lang="en-GB" dirty="0">
                <a:latin typeface="Century Gothic" panose="020B0502020202020204" pitchFamily="34" charset="0"/>
              </a:rPr>
              <a:t>Langdon Park School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  <a:hlinkClick r:id="rId3"/>
              </a:rPr>
              <a:t>gladstonesmithk@langdonpark.org</a:t>
            </a:r>
            <a:r>
              <a:rPr lang="en-GB" dirty="0">
                <a:latin typeface="Century Gothic" panose="020B0502020202020204" pitchFamily="34" charset="0"/>
              </a:rPr>
              <a:t>	</a:t>
            </a:r>
          </a:p>
          <a:p>
            <a:r>
              <a:rPr lang="en-GB" dirty="0">
                <a:latin typeface="Century Gothic" panose="020B0502020202020204" pitchFamily="34" charset="0"/>
                <a:hlinkClick r:id="rId4"/>
              </a:rPr>
              <a:t>mcgarrp@langdonpark.org</a:t>
            </a:r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@</a:t>
            </a:r>
            <a:r>
              <a:rPr lang="en-GB" dirty="0" err="1">
                <a:latin typeface="Century Gothic" panose="020B0502020202020204" pitchFamily="34" charset="0"/>
              </a:rPr>
              <a:t>kgladstonesmith</a:t>
            </a: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6324600" cy="1828800"/>
          </a:xfrm>
        </p:spPr>
        <p:txBody>
          <a:bodyPr>
            <a:normAutofit/>
          </a:bodyPr>
          <a:lstStyle/>
          <a:p>
            <a:r>
              <a:rPr lang="en-GB" dirty="0">
                <a:latin typeface="Berlin Sans FB Demi" panose="020E0802020502020306" pitchFamily="34" charset="0"/>
              </a:rPr>
              <a:t>To set or not to set at KS4?</a:t>
            </a: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7570"/>
            <a:ext cx="1520756" cy="154127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041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51720" y="1844824"/>
            <a:ext cx="6480720" cy="4049610"/>
            <a:chOff x="2051720" y="1844824"/>
            <a:chExt cx="6480720" cy="404961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844824"/>
              <a:ext cx="5046144" cy="404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Callout 15"/>
            <p:cNvSpPr/>
            <p:nvPr/>
          </p:nvSpPr>
          <p:spPr>
            <a:xfrm>
              <a:off x="6694608" y="2319540"/>
              <a:ext cx="1837832" cy="1224136"/>
            </a:xfrm>
            <a:prstGeom prst="wedgeEllipseCallout">
              <a:avLst>
                <a:gd name="adj1" fmla="val -64019"/>
                <a:gd name="adj2" fmla="val -5896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Aharoni" panose="02010803020104030203" pitchFamily="2" charset="-79"/>
                  <a:cs typeface="Aharoni" panose="02010803020104030203" pitchFamily="2" charset="-79"/>
                </a:rPr>
                <a:t>OPEN TASKS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632" y="264762"/>
            <a:ext cx="8381260" cy="1054394"/>
          </a:xfrm>
        </p:spPr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How we make it work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80999" y="1719071"/>
            <a:ext cx="8407893" cy="98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Planning and discussing pedagogic strategies to stretch and support a range of students </a:t>
            </a:r>
            <a:endParaRPr lang="en-GB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" indent="0">
              <a:buFont typeface="Wingdings 2" pitchFamily="18" charset="2"/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" indent="0">
              <a:buFont typeface="Wingdings 2" pitchFamily="18" charset="2"/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5196" y="2213995"/>
            <a:ext cx="8799192" cy="3978126"/>
            <a:chOff x="251520" y="2564904"/>
            <a:chExt cx="8799192" cy="397812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564904"/>
              <a:ext cx="6682528" cy="397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Callout 4"/>
            <p:cNvSpPr/>
            <p:nvPr/>
          </p:nvSpPr>
          <p:spPr>
            <a:xfrm>
              <a:off x="7092280" y="3429000"/>
              <a:ext cx="1958432" cy="1224136"/>
            </a:xfrm>
            <a:prstGeom prst="wedgeEllipseCallout">
              <a:avLst>
                <a:gd name="adj1" fmla="val -15208"/>
                <a:gd name="adj2" fmla="val 3010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Aharoni" panose="02010803020104030203" pitchFamily="2" charset="-79"/>
                  <a:cs typeface="Aharoni" panose="02010803020104030203" pitchFamily="2" charset="-79"/>
                </a:rPr>
                <a:t>RAGGED STARTERS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52536" y="85112"/>
            <a:ext cx="5308751" cy="4360077"/>
            <a:chOff x="-252536" y="193890"/>
            <a:chExt cx="5308751" cy="436007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93890"/>
              <a:ext cx="2520280" cy="2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Callout 9"/>
            <p:cNvSpPr/>
            <p:nvPr/>
          </p:nvSpPr>
          <p:spPr>
            <a:xfrm>
              <a:off x="2411760" y="233403"/>
              <a:ext cx="2644455" cy="1224136"/>
            </a:xfrm>
            <a:prstGeom prst="wedgeEllipseCallout">
              <a:avLst>
                <a:gd name="adj1" fmla="val -41249"/>
                <a:gd name="adj2" fmla="val 111999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Aharoni" panose="02010803020104030203" pitchFamily="2" charset="-79"/>
                  <a:cs typeface="Aharoni" panose="02010803020104030203" pitchFamily="2" charset="-79"/>
                </a:rPr>
                <a:t>Support through manipulatives </a:t>
              </a: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00" b="98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2319540"/>
              <a:ext cx="3128198" cy="2234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Oval Callout 12"/>
          <p:cNvSpPr/>
          <p:nvPr/>
        </p:nvSpPr>
        <p:spPr>
          <a:xfrm>
            <a:off x="6422752" y="5420819"/>
            <a:ext cx="2753776" cy="1224136"/>
          </a:xfrm>
          <a:prstGeom prst="wedgeEllipseCallout">
            <a:avLst>
              <a:gd name="adj1" fmla="val -64019"/>
              <a:gd name="adj2" fmla="val -589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Stretch with new mathematical ideas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783" y="5710198"/>
            <a:ext cx="6400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Frobenius</a:t>
            </a:r>
            <a:r>
              <a:rPr lang="en-GB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Numbers</a:t>
            </a:r>
          </a:p>
        </p:txBody>
      </p:sp>
      <p:pic>
        <p:nvPicPr>
          <p:cNvPr id="2055" name="Picture 7" descr="Image result for unknown journe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r="32988"/>
          <a:stretch/>
        </p:blipFill>
        <p:spPr bwMode="auto">
          <a:xfrm>
            <a:off x="-252536" y="-10186"/>
            <a:ext cx="9724535" cy="713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6080201" y="588177"/>
            <a:ext cx="2708691" cy="2513293"/>
          </a:xfrm>
          <a:prstGeom prst="wedgeEllipseCallout">
            <a:avLst>
              <a:gd name="adj1" fmla="val -31888"/>
              <a:gd name="adj2" fmla="val 2566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Seizing opportunities and sending students down an unknown route</a:t>
            </a:r>
          </a:p>
        </p:txBody>
      </p:sp>
      <p:pic>
        <p:nvPicPr>
          <p:cNvPr id="2061" name="Picture 13" descr="Image result for question marks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10" b="959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714658"/>
            <a:ext cx="5895481" cy="412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7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13" grpId="0" animBg="1"/>
      <p:bldP spid="13" grpId="1" animBg="1"/>
      <p:bldP spid="9" grpId="0"/>
      <p:bldP spid="9" grpId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thema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84976" cy="64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380999" y="1719071"/>
            <a:ext cx="8407893" cy="17099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We have a strong belief that both teachers and students should see themselves as mathematicians. </a:t>
            </a:r>
          </a:p>
          <a:p>
            <a:pPr marL="45720" indent="0" algn="ctr">
              <a:buFont typeface="Wingdings 2" pitchFamily="18" charset="2"/>
              <a:buNone/>
            </a:pPr>
            <a:r>
              <a:rPr lang="en-GB" sz="4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EXPECTATION</a:t>
            </a:r>
            <a:r>
              <a:rPr lang="en-GB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endParaRPr lang="en-GB" sz="28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" indent="0">
              <a:buFont typeface="Wingdings 2" pitchFamily="18" charset="2"/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07632" y="260648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Berlin Sans FB Demi" panose="020E0802020502020306" pitchFamily="34" charset="0"/>
              </a:rPr>
              <a:t>Fostering Mixed ability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/>
          <p:cNvSpPr txBox="1">
            <a:spLocks/>
          </p:cNvSpPr>
          <p:nvPr/>
        </p:nvSpPr>
        <p:spPr>
          <a:xfrm>
            <a:off x="476533" y="81438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Berlin Sans FB Demi" panose="020E0802020502020306" pitchFamily="34" charset="0"/>
              </a:rPr>
              <a:t>Fostering Mixed ability 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80999" y="1719071"/>
            <a:ext cx="8407893" cy="98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We put a HUGE emphasis on working in a team and encouraging students to discuss mathematics </a:t>
            </a:r>
            <a:endParaRPr lang="en-GB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" indent="0">
              <a:buFont typeface="Wingdings 2" pitchFamily="18" charset="2"/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" indent="0">
              <a:buFont typeface="Wingdings 2" pitchFamily="18" charset="2"/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7" name="Picture 4" descr="https://moodsaplenty.files.wordpress.com/2012/10/blockbus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64" y="1489054"/>
            <a:ext cx="6999992" cy="521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8204"/>
            <a:ext cx="885779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2266" y="223807"/>
            <a:ext cx="9209821" cy="6480720"/>
            <a:chOff x="42699" y="1300968"/>
            <a:chExt cx="8857793" cy="5416864"/>
          </a:xfrm>
        </p:grpSpPr>
        <p:pic>
          <p:nvPicPr>
            <p:cNvPr id="10" name="Picture 6" descr="http://colleenyoung.files.wordpress.com/2010/12/tarsia-exampl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9" y="1300968"/>
              <a:ext cx="5625031" cy="516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://www.doingmaths.co.uk/uploads/8/3/8/9/8389495/9768110_orig.gif?23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"/>
            <a:stretch/>
          </p:blipFill>
          <p:spPr bwMode="auto">
            <a:xfrm>
              <a:off x="5514109" y="1376053"/>
              <a:ext cx="3386383" cy="2721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://www.mmlsoft.com/images/stories/hermitech/shots/tarsia06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129" y="4090799"/>
              <a:ext cx="3102341" cy="2627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8" y="81438"/>
            <a:ext cx="10387586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1147">
            <a:off x="263042" y="441350"/>
            <a:ext cx="5080495" cy="3861586"/>
          </a:xfrm>
          <a:prstGeom prst="rect">
            <a:avLst/>
          </a:prstGeom>
          <a:noFill/>
          <a:ln w="920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170">
            <a:off x="4478290" y="454597"/>
            <a:ext cx="5185591" cy="3518794"/>
          </a:xfrm>
          <a:prstGeom prst="rect">
            <a:avLst/>
          </a:prstGeom>
          <a:noFill/>
          <a:ln w="920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9" y="3324858"/>
            <a:ext cx="4625248" cy="3693848"/>
          </a:xfrm>
          <a:prstGeom prst="rect">
            <a:avLst/>
          </a:prstGeom>
          <a:noFill/>
          <a:ln w="920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021">
            <a:off x="4642734" y="2779116"/>
            <a:ext cx="4799273" cy="4237407"/>
          </a:xfrm>
          <a:prstGeom prst="rect">
            <a:avLst/>
          </a:prstGeom>
          <a:noFill/>
          <a:ln w="920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31" y="1268939"/>
            <a:ext cx="5504012" cy="408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13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Berlin Sans FB Demi" panose="020E0802020502020306" pitchFamily="34" charset="0"/>
              </a:rPr>
              <a:t>Questions?</a:t>
            </a:r>
          </a:p>
        </p:txBody>
      </p:sp>
      <p:pic>
        <p:nvPicPr>
          <p:cNvPr id="7170" name="Picture 2" descr="Image result for ques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2" b="3635"/>
          <a:stretch/>
        </p:blipFill>
        <p:spPr bwMode="auto">
          <a:xfrm>
            <a:off x="176132" y="1665646"/>
            <a:ext cx="8860364" cy="49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149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624830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Each pair of boxplots shows the data for two halves of a year 10 cohort. </a:t>
            </a:r>
          </a:p>
          <a:p>
            <a:pPr marL="4572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Each half consisted of 4 classes</a:t>
            </a:r>
          </a:p>
          <a:p>
            <a:pPr marL="4572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Have a look at the data and compare each pair of boxplots.</a:t>
            </a:r>
          </a:p>
          <a:p>
            <a:pPr marL="4572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Grappling with some data… 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899592" y="4581128"/>
            <a:ext cx="2664296" cy="1656184"/>
          </a:xfrm>
          <a:prstGeom prst="cloudCallout">
            <a:avLst>
              <a:gd name="adj1" fmla="val -48882"/>
              <a:gd name="adj2" fmla="val 711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Zolano Serif BTN" panose="02060804050405060407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In each case what do the two boxplots tell you?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211960" y="4221088"/>
            <a:ext cx="3744416" cy="2211045"/>
          </a:xfrm>
          <a:prstGeom prst="cloudCallout">
            <a:avLst>
              <a:gd name="adj1" fmla="val 54974"/>
              <a:gd name="adj2" fmla="val 560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7030A0"/>
                </a:solidFill>
                <a:latin typeface="Zolano Serif BTN" panose="02060804050405060407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Focus on all quartiles in your comparisons.</a:t>
            </a:r>
          </a:p>
          <a:p>
            <a:pPr algn="ctr"/>
            <a:endParaRPr lang="en-GB" sz="1600" dirty="0">
              <a:solidFill>
                <a:srgbClr val="7030A0"/>
              </a:solidFill>
              <a:latin typeface="Zolano Serif BTN" panose="02060804050405060407" pitchFamily="18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en-GB" sz="1600" dirty="0">
                <a:solidFill>
                  <a:srgbClr val="7030A0"/>
                </a:solidFill>
                <a:latin typeface="Zolano Serif BTN" panose="02060804050405060407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do they suggest about the top 25%, the lowest 25%?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3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784EB6-F745-4D16-BA54-2F341823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What does this Mean? </a:t>
            </a:r>
            <a:r>
              <a:rPr lang="en-GB" dirty="0">
                <a:solidFill>
                  <a:srgbClr val="FFFF00"/>
                </a:solidFill>
                <a:latin typeface="Berlin Sans FB Demi" panose="020E0802020502020306" pitchFamily="34" charset="0"/>
              </a:rPr>
              <a:t>HIGHER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0FEC2-3C90-4361-B8AA-311B309BA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7835">
            <a:off x="35781" y="1268544"/>
            <a:ext cx="5572125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D1836E-BF94-4223-89B2-2EB256225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901" y="2219598"/>
            <a:ext cx="3087155" cy="10618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294030-8C15-41D2-B9FB-C3B3C5F03D3C}"/>
              </a:ext>
            </a:extLst>
          </p:cNvPr>
          <p:cNvSpPr/>
          <p:nvPr/>
        </p:nvSpPr>
        <p:spPr>
          <a:xfrm rot="252352">
            <a:off x="3355245" y="1302179"/>
            <a:ext cx="5676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Grammar Schools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7539"/>
            <a:ext cx="3528392" cy="96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983" y="3241832"/>
            <a:ext cx="6703293" cy="3356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785" y="3169824"/>
            <a:ext cx="6505575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8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784EB6-F745-4D16-BA54-2F341823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What does this Mean? </a:t>
            </a:r>
            <a:r>
              <a:rPr lang="en-GB" dirty="0">
                <a:solidFill>
                  <a:srgbClr val="FFFF00"/>
                </a:solidFill>
                <a:latin typeface="Berlin Sans FB Demi" panose="020E0802020502020306" pitchFamily="34" charset="0"/>
              </a:rPr>
              <a:t>FOUNDATION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76" y="1844824"/>
            <a:ext cx="8327384" cy="41764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346718">
            <a:off x="1680387" y="3036229"/>
            <a:ext cx="591509" cy="194421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95497"/>
            <a:ext cx="8478055" cy="4325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80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446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We teach year 7, 8 and 9 in mixed ability form groups.</a:t>
            </a:r>
          </a:p>
          <a:p>
            <a:pPr marL="4572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And now, in response to this and other projects, we will be teaching year 10 in mixed ability groups.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For year 10 we have grouped the students into smaller classes of around 20 taking into account students’ personalities to create balanced teaching groups.</a:t>
            </a:r>
          </a:p>
          <a:p>
            <a:endParaRPr lang="en-GB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Langdon Park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6" y="5013176"/>
            <a:ext cx="496855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Before we share ideas to support mixed ability teaching it’s your turn to try out an activity we used with year 10 this year.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8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Berlin Sans FB Demi" panose="020E0802020502020306" pitchFamily="34" charset="0"/>
              </a:rPr>
              <a:t>Over to you... </a:t>
            </a:r>
            <a:r>
              <a:rPr lang="en-GB" sz="4400" dirty="0" err="1">
                <a:latin typeface="Berlin Sans FB Demi" panose="020E0802020502020306" pitchFamily="34" charset="0"/>
              </a:rPr>
              <a:t>Tetrahedra</a:t>
            </a:r>
            <a:r>
              <a:rPr lang="en-GB" sz="4400" dirty="0">
                <a:latin typeface="Berlin Sans FB Demi" panose="020E0802020502020306" pitchFamily="34" charset="0"/>
              </a:rPr>
              <a:t> Tower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147" y="1701546"/>
            <a:ext cx="86409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Zolano Serif BTN" panose="02060804050405060407" pitchFamily="18" charset="0"/>
              </a:rPr>
              <a:t>An activity for KS4 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95536" y="2204864"/>
            <a:ext cx="8366724" cy="424847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Get yourself into groups of </a:t>
            </a:r>
            <a:r>
              <a:rPr lang="en-GB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fours</a:t>
            </a:r>
            <a:r>
              <a:rPr lang="en-GB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b="1" dirty="0">
                <a:latin typeface="Century Gothic" panose="020B0502020202020204" pitchFamily="34" charset="0"/>
              </a:rPr>
              <a:t>Each member</a:t>
            </a:r>
            <a:r>
              <a:rPr lang="en-GB" sz="2400" dirty="0">
                <a:latin typeface="Century Gothic" panose="020B0502020202020204" pitchFamily="34" charset="0"/>
              </a:rPr>
              <a:t> of the group needs to put together a tetrahedron using the nets. </a:t>
            </a:r>
          </a:p>
          <a:p>
            <a:endParaRPr lang="en-GB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Due to time constraints were are getting you to cut out a tetrahedron. We spend time in the teaching getting students to construct a net from scratch.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40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Berlin Sans FB Demi" panose="020E0802020502020306" pitchFamily="34" charset="0"/>
              </a:rPr>
              <a:t>Over to you... </a:t>
            </a:r>
            <a:r>
              <a:rPr lang="en-GB" sz="4400" dirty="0" err="1">
                <a:latin typeface="Berlin Sans FB Demi" panose="020E0802020502020306" pitchFamily="34" charset="0"/>
              </a:rPr>
              <a:t>Tetrahedra</a:t>
            </a:r>
            <a:r>
              <a:rPr lang="en-GB" sz="4400" dirty="0">
                <a:latin typeface="Berlin Sans FB Demi" panose="020E0802020502020306" pitchFamily="34" charset="0"/>
              </a:rPr>
              <a:t> Tower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147" y="1701546"/>
            <a:ext cx="86409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Zolano Serif BTN" panose="02060804050405060407" pitchFamily="18" charset="0"/>
              </a:rPr>
              <a:t>An activity for KS4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4" y="1673528"/>
            <a:ext cx="4150555" cy="41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1840" y="2484963"/>
            <a:ext cx="52200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Zolano Serif BTN" panose="02060804050405060407" pitchFamily="18" charset="0"/>
              </a:rPr>
              <a:t>Work out the net for the 3D shape which fills the void and construct  it accurately. 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5494175" y="4725144"/>
            <a:ext cx="3168352" cy="1944216"/>
          </a:xfrm>
          <a:prstGeom prst="cloudCallout">
            <a:avLst>
              <a:gd name="adj1" fmla="val -99329"/>
              <a:gd name="adj2" fmla="val -106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Zolano Serif BTN" panose="02060804050405060407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How might you extend and support this activity in the classroom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6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Ideas for scaffolding and challenging </a:t>
            </a:r>
          </a:p>
        </p:txBody>
      </p:sp>
      <p:sp>
        <p:nvSpPr>
          <p:cNvPr id="4" name="TextBox 3"/>
          <p:cNvSpPr txBox="1"/>
          <p:nvPr/>
        </p:nvSpPr>
        <p:spPr>
          <a:xfrm rot="21147121">
            <a:off x="549777" y="1935832"/>
            <a:ext cx="2568661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Zolano Serif BTN" panose="02060804050405060407" pitchFamily="18" charset="0"/>
              </a:rPr>
              <a:t>How many other regular </a:t>
            </a:r>
            <a:r>
              <a:rPr lang="en-GB" dirty="0" err="1">
                <a:latin typeface="Zolano Serif BTN" panose="02060804050405060407" pitchFamily="18" charset="0"/>
              </a:rPr>
              <a:t>polyhedra</a:t>
            </a:r>
            <a:r>
              <a:rPr lang="en-GB" dirty="0">
                <a:latin typeface="Zolano Serif BTN" panose="02060804050405060407" pitchFamily="18" charset="0"/>
              </a:rPr>
              <a:t> are there?</a:t>
            </a:r>
          </a:p>
          <a:p>
            <a:pPr algn="ctr"/>
            <a:endParaRPr lang="en-GB" dirty="0">
              <a:latin typeface="Zolano Serif BTN" panose="02060804050405060407" pitchFamily="18" charset="0"/>
            </a:endParaRPr>
          </a:p>
          <a:p>
            <a:pPr algn="ctr"/>
            <a:r>
              <a:rPr lang="en-GB" dirty="0">
                <a:latin typeface="Zolano Serif BTN" panose="02060804050405060407" pitchFamily="18" charset="0"/>
              </a:rPr>
              <a:t>Can you prove what you’ve found out?</a:t>
            </a:r>
          </a:p>
        </p:txBody>
      </p:sp>
      <p:sp>
        <p:nvSpPr>
          <p:cNvPr id="5" name="TextBox 4"/>
          <p:cNvSpPr txBox="1"/>
          <p:nvPr/>
        </p:nvSpPr>
        <p:spPr>
          <a:xfrm rot="389556">
            <a:off x="5912109" y="3543398"/>
            <a:ext cx="256866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Zolano Serif BTN" panose="02060804050405060407" pitchFamily="18" charset="0"/>
              </a:rPr>
              <a:t>Find the surface area of your </a:t>
            </a:r>
            <a:r>
              <a:rPr lang="en-GB" dirty="0" err="1">
                <a:latin typeface="Zolano Serif BTN" panose="02060804050405060407" pitchFamily="18" charset="0"/>
              </a:rPr>
              <a:t>tetrahedra</a:t>
            </a:r>
            <a:r>
              <a:rPr lang="en-GB" dirty="0">
                <a:latin typeface="Zolano Serif BTN" panose="02060804050405060407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rot="21277343">
            <a:off x="1227287" y="5410235"/>
            <a:ext cx="256866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Zolano Serif BTN" panose="02060804050405060407" pitchFamily="18" charset="0"/>
              </a:rPr>
              <a:t>Find the volume of your </a:t>
            </a:r>
            <a:r>
              <a:rPr lang="en-GB" dirty="0" err="1">
                <a:latin typeface="Zolano Serif BTN" panose="02060804050405060407" pitchFamily="18" charset="0"/>
              </a:rPr>
              <a:t>tetrahedra</a:t>
            </a:r>
            <a:r>
              <a:rPr lang="en-GB" dirty="0">
                <a:latin typeface="Zolano Serif BTN" panose="02060804050405060407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rot="1004860">
            <a:off x="6259496" y="2081407"/>
            <a:ext cx="256866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Zolano Serif BTN" panose="02060804050405060407" pitchFamily="18" charset="0"/>
              </a:rPr>
              <a:t>Student teachers</a:t>
            </a:r>
          </a:p>
        </p:txBody>
      </p:sp>
      <p:sp>
        <p:nvSpPr>
          <p:cNvPr id="8" name="TextBox 7"/>
          <p:cNvSpPr txBox="1"/>
          <p:nvPr/>
        </p:nvSpPr>
        <p:spPr>
          <a:xfrm rot="20976335">
            <a:off x="3694301" y="2511655"/>
            <a:ext cx="256866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Zolano Serif BTN" panose="02060804050405060407" pitchFamily="18" charset="0"/>
              </a:rPr>
              <a:t>Talking about accuracy </a:t>
            </a:r>
          </a:p>
        </p:txBody>
      </p:sp>
      <p:sp>
        <p:nvSpPr>
          <p:cNvPr id="9" name="TextBox 8"/>
          <p:cNvSpPr txBox="1"/>
          <p:nvPr/>
        </p:nvSpPr>
        <p:spPr>
          <a:xfrm rot="364582">
            <a:off x="1202667" y="4285828"/>
            <a:ext cx="256866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Zolano Serif BTN" panose="02060804050405060407" pitchFamily="18" charset="0"/>
              </a:rPr>
              <a:t>Support for scoring and tabs</a:t>
            </a:r>
          </a:p>
        </p:txBody>
      </p:sp>
      <p:sp>
        <p:nvSpPr>
          <p:cNvPr id="10" name="TextBox 9"/>
          <p:cNvSpPr txBox="1"/>
          <p:nvPr/>
        </p:nvSpPr>
        <p:spPr>
          <a:xfrm rot="21396081">
            <a:off x="4389297" y="5209490"/>
            <a:ext cx="256866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Zolano Serif BTN" panose="02060804050405060407" pitchFamily="18" charset="0"/>
              </a:rPr>
              <a:t>Properties of equilateral triangles and leading onto other triangles </a:t>
            </a:r>
            <a:r>
              <a:rPr lang="en-GB" dirty="0" err="1">
                <a:latin typeface="Zolano Serif BTN" panose="02060804050405060407" pitchFamily="18" charset="0"/>
              </a:rPr>
              <a:t>etc</a:t>
            </a:r>
            <a:r>
              <a:rPr lang="en-GB" dirty="0">
                <a:latin typeface="Zolano Serif BTN" panose="02060804050405060407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177" y="188640"/>
            <a:ext cx="8381260" cy="1054394"/>
          </a:xfrm>
        </p:spPr>
        <p:txBody>
          <a:bodyPr/>
          <a:lstStyle/>
          <a:p>
            <a:r>
              <a:rPr lang="en-GB" dirty="0">
                <a:latin typeface="Berlin Sans FB Demi" panose="020E0802020502020306" pitchFamily="34" charset="0"/>
              </a:rPr>
              <a:t>Fostering Mixed ability 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98984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We give a lot of time to collaboration to plan units of work. </a:t>
            </a:r>
            <a:endParaRPr lang="en-GB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" indent="0"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2721559" cy="385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728182" cy="385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33894"/>
            <a:ext cx="2736304" cy="387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2424"/>
            <a:ext cx="4333228" cy="613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9632"/>
            <a:ext cx="4330371" cy="613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4326877" cy="611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6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471</TotalTime>
  <Words>454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Aharoni</vt:lpstr>
      <vt:lpstr>Berlin Sans FB Demi</vt:lpstr>
      <vt:lpstr>Century Gothic</vt:lpstr>
      <vt:lpstr>Franklin Gothic Medium</vt:lpstr>
      <vt:lpstr>Segoe UI Black</vt:lpstr>
      <vt:lpstr>Wingdings</vt:lpstr>
      <vt:lpstr>Wingdings 2</vt:lpstr>
      <vt:lpstr>Zolano Serif BTN</vt:lpstr>
      <vt:lpstr>Grid</vt:lpstr>
      <vt:lpstr>To set or not to set at KS4?</vt:lpstr>
      <vt:lpstr>Grappling with some data…  </vt:lpstr>
      <vt:lpstr>What does this Mean? HIGHER</vt:lpstr>
      <vt:lpstr>What does this Mean? FOUNDATION</vt:lpstr>
      <vt:lpstr>Langdon Park </vt:lpstr>
      <vt:lpstr>Over to you... Tetrahedra Tower</vt:lpstr>
      <vt:lpstr>Over to you... Tetrahedra Tower</vt:lpstr>
      <vt:lpstr>Ideas for scaffolding and challenging </vt:lpstr>
      <vt:lpstr>Fostering Mixed ability </vt:lpstr>
      <vt:lpstr>How we make it work</vt:lpstr>
      <vt:lpstr>PowerPoint Presentation</vt:lpstr>
      <vt:lpstr>PowerPoint Presentation</vt:lpstr>
      <vt:lpstr>Questions?</vt:lpstr>
    </vt:vector>
  </TitlesOfParts>
  <Company>Authorised Users Only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set or not to set?</dc:title>
  <dc:creator>K Gladstone-Smith</dc:creator>
  <cp:lastModifiedBy>Staff</cp:lastModifiedBy>
  <cp:revision>36</cp:revision>
  <dcterms:created xsi:type="dcterms:W3CDTF">2017-07-05T11:29:26Z</dcterms:created>
  <dcterms:modified xsi:type="dcterms:W3CDTF">2018-02-27T17:04:38Z</dcterms:modified>
</cp:coreProperties>
</file>